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26"/>
  </p:notesMasterIdLst>
  <p:handoutMasterIdLst>
    <p:handoutMasterId r:id="rId27"/>
  </p:handoutMasterIdLst>
  <p:sldIdLst>
    <p:sldId id="303" r:id="rId2"/>
    <p:sldId id="379" r:id="rId3"/>
    <p:sldId id="478" r:id="rId4"/>
    <p:sldId id="484" r:id="rId5"/>
    <p:sldId id="479" r:id="rId6"/>
    <p:sldId id="487" r:id="rId7"/>
    <p:sldId id="488" r:id="rId8"/>
    <p:sldId id="491" r:id="rId9"/>
    <p:sldId id="492" r:id="rId10"/>
    <p:sldId id="490" r:id="rId11"/>
    <p:sldId id="258" r:id="rId12"/>
    <p:sldId id="260" r:id="rId13"/>
    <p:sldId id="261" r:id="rId14"/>
    <p:sldId id="262" r:id="rId15"/>
    <p:sldId id="263" r:id="rId16"/>
    <p:sldId id="264" r:id="rId17"/>
    <p:sldId id="265" r:id="rId18"/>
    <p:sldId id="266" r:id="rId19"/>
    <p:sldId id="267" r:id="rId20"/>
    <p:sldId id="493" r:id="rId21"/>
    <p:sldId id="494" r:id="rId22"/>
    <p:sldId id="483" r:id="rId23"/>
    <p:sldId id="489" r:id="rId24"/>
    <p:sldId id="485" r:id="rId25"/>
  </p:sldIdLst>
  <p:sldSz cx="9144000" cy="6858000" type="screen4x3"/>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sef Ali" initials="YA" lastIdx="1" clrIdx="0">
    <p:extLst>
      <p:ext uri="{19B8F6BF-5375-455C-9EA6-DF929625EA0E}">
        <p15:presenceInfo xmlns:p15="http://schemas.microsoft.com/office/powerpoint/2012/main" userId="9708b89b710a87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F5F5F"/>
    <a:srgbClr val="669900"/>
    <a:srgbClr val="B2B2B2"/>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1669" autoAdjust="0"/>
  </p:normalViewPr>
  <p:slideViewPr>
    <p:cSldViewPr>
      <p:cViewPr varScale="1">
        <p:scale>
          <a:sx n="62" d="100"/>
          <a:sy n="62" d="100"/>
        </p:scale>
        <p:origin x="2976" y="7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583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252A23C2-27B6-47F2-B52E-CAFE1152AAA7}" type="datetime1">
              <a:rPr lang="en-US" smtClean="0"/>
              <a:t>12/26/2020</a:t>
            </a:fld>
            <a:endParaRPr lang="en-US" dirty="0"/>
          </a:p>
        </p:txBody>
      </p:sp>
      <p:sp>
        <p:nvSpPr>
          <p:cNvPr id="583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583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E0718F7-5BA6-49B8-B200-7D8ED245D325}" type="slidenum">
              <a:rPr lang="en-US"/>
              <a:pPr/>
              <a:t>‹#›</a:t>
            </a:fld>
            <a:endParaRPr lang="en-US" dirty="0"/>
          </a:p>
        </p:txBody>
      </p:sp>
    </p:spTree>
    <p:extLst>
      <p:ext uri="{BB962C8B-B14F-4D97-AF65-F5344CB8AC3E}">
        <p14:creationId xmlns:p14="http://schemas.microsoft.com/office/powerpoint/2010/main" val="227234578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882567-3EFE-4519-955F-4E550646F86D}" type="datetime1">
              <a:rPr lang="en-US" smtClean="0"/>
              <a:t>12/26/2020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CD368E-C64A-49C5-8E9A-BBD92C7D08BC}" type="slidenum">
              <a:rPr lang="en-US" smtClean="0"/>
              <a:pPr/>
              <a:t>‹#›</a:t>
            </a:fld>
            <a:endParaRPr lang="en-US"/>
          </a:p>
        </p:txBody>
      </p:sp>
    </p:spTree>
    <p:extLst>
      <p:ext uri="{BB962C8B-B14F-4D97-AF65-F5344CB8AC3E}">
        <p14:creationId xmlns:p14="http://schemas.microsoft.com/office/powerpoint/2010/main" val="218458594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CD368E-C64A-49C5-8E9A-BBD92C7D08BC}" type="slidenum">
              <a:rPr lang="en-US" smtClean="0"/>
              <a:pPr/>
              <a:t>1</a:t>
            </a:fld>
            <a:endParaRPr lang="en-US"/>
          </a:p>
        </p:txBody>
      </p:sp>
      <p:sp>
        <p:nvSpPr>
          <p:cNvPr id="5" name="Footer Placeholder 4"/>
          <p:cNvSpPr>
            <a:spLocks noGrp="1"/>
          </p:cNvSpPr>
          <p:nvPr>
            <p:ph type="ftr" sz="quarter" idx="11"/>
          </p:nvPr>
        </p:nvSpPr>
        <p:spPr/>
        <p:txBody>
          <a:bodyPr/>
          <a:lstStyle/>
          <a:p>
            <a:endParaRPr lang="en-US"/>
          </a:p>
        </p:txBody>
      </p:sp>
      <p:sp>
        <p:nvSpPr>
          <p:cNvPr id="6" name="Header Placeholder 5"/>
          <p:cNvSpPr>
            <a:spLocks noGrp="1"/>
          </p:cNvSpPr>
          <p:nvPr>
            <p:ph type="hdr" sz="quarter" idx="12"/>
          </p:nvPr>
        </p:nvSpPr>
        <p:spPr/>
        <p:txBody>
          <a:bodyPr/>
          <a:lstStyle/>
          <a:p>
            <a:endParaRPr lang="en-US"/>
          </a:p>
        </p:txBody>
      </p:sp>
      <p:sp>
        <p:nvSpPr>
          <p:cNvPr id="7" name="Date Placeholder 6"/>
          <p:cNvSpPr>
            <a:spLocks noGrp="1"/>
          </p:cNvSpPr>
          <p:nvPr>
            <p:ph type="dt" idx="13"/>
          </p:nvPr>
        </p:nvSpPr>
        <p:spPr/>
        <p:txBody>
          <a:bodyPr/>
          <a:lstStyle/>
          <a:p>
            <a:fld id="{DAA0272E-A21D-42D5-99CF-951741D73429}" type="datetime1">
              <a:rPr lang="en-US" smtClean="0"/>
              <a:t>12/26/2020</a:t>
            </a:fld>
            <a:endParaRPr lang="en-US"/>
          </a:p>
        </p:txBody>
      </p:sp>
    </p:spTree>
    <p:extLst>
      <p:ext uri="{BB962C8B-B14F-4D97-AF65-F5344CB8AC3E}">
        <p14:creationId xmlns:p14="http://schemas.microsoft.com/office/powerpoint/2010/main" val="2546981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C882567-3EFE-4519-955F-4E550646F86D}" type="datetime1">
              <a:rPr lang="en-US" smtClean="0"/>
              <a:t>12/26/2020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15CD368E-C64A-49C5-8E9A-BBD92C7D08BC}" type="slidenum">
              <a:rPr lang="en-US" smtClean="0"/>
              <a:pPr/>
              <a:t>23</a:t>
            </a:fld>
            <a:endParaRPr lang="en-US"/>
          </a:p>
        </p:txBody>
      </p:sp>
    </p:spTree>
    <p:extLst>
      <p:ext uri="{BB962C8B-B14F-4D97-AF65-F5344CB8AC3E}">
        <p14:creationId xmlns:p14="http://schemas.microsoft.com/office/powerpoint/2010/main" val="188210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C882567-3EFE-4519-955F-4E550646F86D}" type="datetime1">
              <a:rPr lang="en-US" smtClean="0"/>
              <a:t>12/26/2020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15CD368E-C64A-49C5-8E9A-BBD92C7D08BC}" type="slidenum">
              <a:rPr lang="en-US" smtClean="0"/>
              <a:pPr/>
              <a:t>3</a:t>
            </a:fld>
            <a:endParaRPr lang="en-US"/>
          </a:p>
        </p:txBody>
      </p:sp>
    </p:spTree>
    <p:extLst>
      <p:ext uri="{BB962C8B-B14F-4D97-AF65-F5344CB8AC3E}">
        <p14:creationId xmlns:p14="http://schemas.microsoft.com/office/powerpoint/2010/main" val="41222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C882567-3EFE-4519-955F-4E550646F86D}" type="datetime1">
              <a:rPr lang="en-US" smtClean="0"/>
              <a:t>12/26/2020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15CD368E-C64A-49C5-8E9A-BBD92C7D08BC}" type="slidenum">
              <a:rPr lang="en-US" smtClean="0"/>
              <a:pPr/>
              <a:t>4</a:t>
            </a:fld>
            <a:endParaRPr lang="en-US"/>
          </a:p>
        </p:txBody>
      </p:sp>
    </p:spTree>
    <p:extLst>
      <p:ext uri="{BB962C8B-B14F-4D97-AF65-F5344CB8AC3E}">
        <p14:creationId xmlns:p14="http://schemas.microsoft.com/office/powerpoint/2010/main" val="4179204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C882567-3EFE-4519-955F-4E550646F86D}" type="datetime1">
              <a:rPr lang="en-US" smtClean="0"/>
              <a:t>12/26/2020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15CD368E-C64A-49C5-8E9A-BBD92C7D08BC}" type="slidenum">
              <a:rPr lang="en-US" smtClean="0"/>
              <a:pPr/>
              <a:t>5</a:t>
            </a:fld>
            <a:endParaRPr lang="en-US"/>
          </a:p>
        </p:txBody>
      </p:sp>
    </p:spTree>
    <p:extLst>
      <p:ext uri="{BB962C8B-B14F-4D97-AF65-F5344CB8AC3E}">
        <p14:creationId xmlns:p14="http://schemas.microsoft.com/office/powerpoint/2010/main" val="349295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C882567-3EFE-4519-955F-4E550646F86D}" type="datetime1">
              <a:rPr lang="en-US" smtClean="0"/>
              <a:t>12/26/2020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15CD368E-C64A-49C5-8E9A-BBD92C7D08BC}" type="slidenum">
              <a:rPr lang="en-US" smtClean="0"/>
              <a:pPr/>
              <a:t>6</a:t>
            </a:fld>
            <a:endParaRPr lang="en-US"/>
          </a:p>
        </p:txBody>
      </p:sp>
    </p:spTree>
    <p:extLst>
      <p:ext uri="{BB962C8B-B14F-4D97-AF65-F5344CB8AC3E}">
        <p14:creationId xmlns:p14="http://schemas.microsoft.com/office/powerpoint/2010/main" val="3511826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C882567-3EFE-4519-955F-4E550646F86D}" type="datetime1">
              <a:rPr lang="en-US" smtClean="0"/>
              <a:t>12/26/2020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15CD368E-C64A-49C5-8E9A-BBD92C7D08BC}" type="slidenum">
              <a:rPr lang="en-US" smtClean="0"/>
              <a:pPr/>
              <a:t>7</a:t>
            </a:fld>
            <a:endParaRPr lang="en-US"/>
          </a:p>
        </p:txBody>
      </p:sp>
    </p:spTree>
    <p:extLst>
      <p:ext uri="{BB962C8B-B14F-4D97-AF65-F5344CB8AC3E}">
        <p14:creationId xmlns:p14="http://schemas.microsoft.com/office/powerpoint/2010/main" val="1699471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C882567-3EFE-4519-955F-4E550646F86D}" type="datetime1">
              <a:rPr lang="en-US" smtClean="0"/>
              <a:t>12/26/2020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15CD368E-C64A-49C5-8E9A-BBD92C7D08BC}" type="slidenum">
              <a:rPr lang="en-US" smtClean="0"/>
              <a:pPr/>
              <a:t>8</a:t>
            </a:fld>
            <a:endParaRPr lang="en-US"/>
          </a:p>
        </p:txBody>
      </p:sp>
    </p:spTree>
    <p:extLst>
      <p:ext uri="{BB962C8B-B14F-4D97-AF65-F5344CB8AC3E}">
        <p14:creationId xmlns:p14="http://schemas.microsoft.com/office/powerpoint/2010/main" val="263108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C882567-3EFE-4519-955F-4E550646F86D}" type="datetime1">
              <a:rPr lang="en-US" smtClean="0"/>
              <a:t>12/26/2020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15CD368E-C64A-49C5-8E9A-BBD92C7D08BC}" type="slidenum">
              <a:rPr lang="en-US" smtClean="0"/>
              <a:pPr/>
              <a:t>9</a:t>
            </a:fld>
            <a:endParaRPr lang="en-US"/>
          </a:p>
        </p:txBody>
      </p:sp>
    </p:spTree>
    <p:extLst>
      <p:ext uri="{BB962C8B-B14F-4D97-AF65-F5344CB8AC3E}">
        <p14:creationId xmlns:p14="http://schemas.microsoft.com/office/powerpoint/2010/main" val="4083733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C882567-3EFE-4519-955F-4E550646F86D}" type="datetime1">
              <a:rPr lang="en-US" smtClean="0"/>
              <a:t>12/26/2020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15CD368E-C64A-49C5-8E9A-BBD92C7D08BC}" type="slidenum">
              <a:rPr lang="en-US" smtClean="0"/>
              <a:pPr/>
              <a:t>22</a:t>
            </a:fld>
            <a:endParaRPr lang="en-US"/>
          </a:p>
        </p:txBody>
      </p:sp>
    </p:spTree>
    <p:extLst>
      <p:ext uri="{BB962C8B-B14F-4D97-AF65-F5344CB8AC3E}">
        <p14:creationId xmlns:p14="http://schemas.microsoft.com/office/powerpoint/2010/main" val="55123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14" descr="ABET-VISIT-Cover"/>
          <p:cNvPicPr>
            <a:picLocks noChangeAspect="1" noChangeArrowheads="1"/>
          </p:cNvPicPr>
          <p:nvPr userDrawn="1"/>
        </p:nvPicPr>
        <p:blipFill>
          <a:blip r:embed="rId2" cstate="print"/>
          <a:srcRect/>
          <a:stretch>
            <a:fillRect/>
          </a:stretch>
        </p:blipFill>
        <p:spPr bwMode="auto">
          <a:xfrm>
            <a:off x="0" y="0"/>
            <a:ext cx="9144000" cy="6837363"/>
          </a:xfrm>
          <a:prstGeom prst="rect">
            <a:avLst/>
          </a:prstGeom>
          <a:noFill/>
        </p:spPr>
      </p:pic>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0EB1A6FA-C1C1-44A8-B6B4-88E821955C2A}" type="datetime1">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258513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F9F42-DBF2-4EE5-A296-A464E758BE18}" type="datetime1">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39845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F3EF8-DAD4-4359-8DF7-38288DAD8748}" type="datetime1">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1797416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AE4926-A625-47A2-B233-9240AF918DF7}" type="datetime1">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4136963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C5202F-2F13-402A-9DA2-0732D2C4D520}" type="datetime1">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63E90C-44EA-4B82-8AE3-0DA46ECF37DC}"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218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7C1223-CC02-47E5-8E82-C141AA93DEA6}" type="datetime1">
              <a:rPr lang="en-US" smtClean="0"/>
              <a:t>12/26/2020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68711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17BCC2-F005-448A-8E58-DFB32BF0EABC}" type="datetime1">
              <a:rPr lang="en-US" smtClean="0"/>
              <a:t>12/26/2020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3218894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895271-8778-4F96-973F-A9B2C2B2C1B1}" type="datetime1">
              <a:rPr lang="en-US" smtClean="0"/>
              <a:t>12/26/2020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1570368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9F8803-0F06-4B4E-90EC-0F94A01995E9}" type="datetime1">
              <a:rPr lang="en-US" smtClean="0"/>
              <a:t>12/26/2020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4110175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0F134C6-2AE0-47F0-807B-0DCEEB62CD58}" type="datetime1">
              <a:rPr lang="en-US" smtClean="0"/>
              <a:t>12/26/2020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384519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5D58D21-48E5-4BA5-8100-0403E7A46625}" type="datetime1">
              <a:rPr lang="en-US" smtClean="0"/>
              <a:t>12/26/2020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63E90C-44EA-4B82-8AE3-0DA46ECF37DC}" type="slidenum">
              <a:rPr lang="en-US" smtClean="0"/>
              <a:pPr/>
              <a:t>‹#›</a:t>
            </a:fld>
            <a:endParaRPr lang="en-US" dirty="0"/>
          </a:p>
        </p:txBody>
      </p:sp>
    </p:spTree>
    <p:extLst>
      <p:ext uri="{BB962C8B-B14F-4D97-AF65-F5344CB8AC3E}">
        <p14:creationId xmlns:p14="http://schemas.microsoft.com/office/powerpoint/2010/main" val="221780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95626"/>
            <a:ext cx="9144001" cy="362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flipV="1">
            <a:off x="0" y="6495626"/>
            <a:ext cx="9144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00100" y="478547"/>
            <a:ext cx="7543800" cy="670561"/>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706DEFC-6BBD-4726-A828-9DFB21EFA62C}" type="datetime1">
              <a:rPr lang="en-US" smtClean="0"/>
              <a:t>12/26/2020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5263E90C-44EA-4B82-8AE3-0DA46ECF37DC}" type="slidenum">
              <a:rPr lang="en-US" smtClean="0"/>
              <a:pPr/>
              <a:t>‹#›</a:t>
            </a:fld>
            <a:endParaRPr lang="en-US" dirty="0"/>
          </a:p>
        </p:txBody>
      </p:sp>
      <p:pic>
        <p:nvPicPr>
          <p:cNvPr id="11" name="Picture 13" descr="ABET-VISIT-inside"/>
          <p:cNvPicPr>
            <a:picLocks noChangeAspect="1" noChangeArrowheads="1"/>
          </p:cNvPicPr>
          <p:nvPr userDrawn="1"/>
        </p:nvPicPr>
        <p:blipFill>
          <a:blip r:embed="rId13" cstate="print">
            <a:clrChange>
              <a:clrFrom>
                <a:srgbClr val="FFFFFF"/>
              </a:clrFrom>
              <a:clrTo>
                <a:srgbClr val="FFFFFF">
                  <a:alpha val="0"/>
                </a:srgbClr>
              </a:clrTo>
            </a:clrChange>
          </a:blip>
          <a:srcRect l="7500" t="1134" r="80000" b="84125"/>
          <a:stretch>
            <a:fillRect/>
          </a:stretch>
        </p:blipFill>
        <p:spPr bwMode="auto">
          <a:xfrm>
            <a:off x="8001000" y="199572"/>
            <a:ext cx="1143000" cy="990600"/>
          </a:xfrm>
          <a:prstGeom prst="rect">
            <a:avLst/>
          </a:prstGeom>
          <a:noFill/>
        </p:spPr>
      </p:pic>
      <p:cxnSp>
        <p:nvCxnSpPr>
          <p:cNvPr id="12" name="Straight Connector 11"/>
          <p:cNvCxnSpPr/>
          <p:nvPr userDrawn="1"/>
        </p:nvCxnSpPr>
        <p:spPr>
          <a:xfrm>
            <a:off x="609600" y="1219200"/>
            <a:ext cx="8153400"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22378014"/>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ftr="0" dt="0"/>
  <p:txStyles>
    <p:titleStyle>
      <a:lvl1pPr algn="l" defTabSz="914400" rtl="0" eaLnBrk="1" latinLnBrk="0" hangingPunct="1">
        <a:lnSpc>
          <a:spcPct val="85000"/>
        </a:lnSpc>
        <a:spcBef>
          <a:spcPct val="0"/>
        </a:spcBef>
        <a:buNone/>
        <a:defRPr sz="2400" b="0" kern="1200" spc="-50" baseline="0">
          <a:solidFill>
            <a:schemeClr val="accent2"/>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drive.google.com/drive/folders/1SHTNAtZzVMG6yjDRK-7k1pYQNmsuU9S7?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4038600"/>
            <a:ext cx="5791200" cy="476250"/>
          </a:xfrm>
        </p:spPr>
        <p:txBody>
          <a:bodyPr>
            <a:normAutofit fontScale="25000" lnSpcReduction="20000"/>
          </a:bodyPr>
          <a:lstStyle/>
          <a:p>
            <a:pPr algn="ctr">
              <a:buClrTx/>
            </a:pPr>
            <a:r>
              <a:rPr lang="en-US" sz="7200" b="1" i="0" dirty="0">
                <a:effectLst/>
                <a:latin typeface="Times New Roman" panose="02020603050405020304" pitchFamily="18" charset="0"/>
                <a:cs typeface="Times New Roman" panose="02020603050405020304" pitchFamily="18" charset="0"/>
              </a:rPr>
              <a:t>Final Presentation</a:t>
            </a:r>
            <a:endParaRPr lang="en-US" sz="7200" dirty="0">
              <a:latin typeface="Times New Roman" panose="02020603050405020304" pitchFamily="18" charset="0"/>
              <a:cs typeface="Times New Roman" panose="02020603050405020304" pitchFamily="18" charset="0"/>
            </a:endParaRPr>
          </a:p>
          <a:p>
            <a:pPr>
              <a:buClrTx/>
            </a:pPr>
            <a:r>
              <a:rPr lang="en-US" sz="7200" b="0" i="0" dirty="0">
                <a:effectLst/>
                <a:latin typeface="Segoe UI" panose="020B0502040204020203" pitchFamily="34" charset="0"/>
              </a:rPr>
              <a:t> </a:t>
            </a:r>
          </a:p>
          <a:p>
            <a:pPr>
              <a:buClrTx/>
            </a:pPr>
            <a:endParaRPr lang="en-US" b="0" i="0" dirty="0">
              <a:effectLst/>
              <a:latin typeface="Segoe UI" panose="020B0502040204020203" pitchFamily="34" charset="0"/>
            </a:endParaRPr>
          </a:p>
          <a:p>
            <a:pPr algn="ctr">
              <a:buClrTx/>
            </a:pPr>
            <a:endParaRPr lang="en-US" sz="2400" dirty="0"/>
          </a:p>
        </p:txBody>
      </p:sp>
      <p:sp>
        <p:nvSpPr>
          <p:cNvPr id="8" name="Slide Number Placeholder 7"/>
          <p:cNvSpPr>
            <a:spLocks noGrp="1"/>
          </p:cNvSpPr>
          <p:nvPr>
            <p:ph type="sldNum" sz="quarter" idx="12"/>
          </p:nvPr>
        </p:nvSpPr>
        <p:spPr>
          <a:xfrm>
            <a:off x="7467600" y="6305550"/>
            <a:ext cx="1676400" cy="476250"/>
          </a:xfrm>
        </p:spPr>
        <p:txBody>
          <a:bodyPr/>
          <a:lstStyle/>
          <a:p>
            <a:fld id="{5263E90C-44EA-4B82-8AE3-0DA46ECF37DC}" type="slidenum">
              <a:rPr lang="en-US" smtClean="0"/>
              <a:pPr/>
              <a:t>1</a:t>
            </a:fld>
            <a:endParaRPr lang="en-US" dirty="0"/>
          </a:p>
        </p:txBody>
      </p:sp>
      <p:sp>
        <p:nvSpPr>
          <p:cNvPr id="6" name="TextBox 5">
            <a:extLst>
              <a:ext uri="{FF2B5EF4-FFF2-40B4-BE49-F238E27FC236}">
                <a16:creationId xmlns:a16="http://schemas.microsoft.com/office/drawing/2014/main" id="{995402F4-9A2E-4E7E-AF0E-D94480B2F2FD}"/>
              </a:ext>
            </a:extLst>
          </p:cNvPr>
          <p:cNvSpPr txBox="1"/>
          <p:nvPr/>
        </p:nvSpPr>
        <p:spPr>
          <a:xfrm>
            <a:off x="1828800" y="2755202"/>
            <a:ext cx="5791200" cy="646331"/>
          </a:xfrm>
          <a:prstGeom prst="rect">
            <a:avLst/>
          </a:prstGeom>
          <a:noFill/>
        </p:spPr>
        <p:txBody>
          <a:bodyPr wrap="square">
            <a:spAutoFit/>
          </a:bodyPr>
          <a:lstStyle/>
          <a:p>
            <a:pPr algn="ctr"/>
            <a:r>
              <a:rPr lang="en-US" b="1" cap="all" spc="200" dirty="0">
                <a:solidFill>
                  <a:schemeClr val="tx2"/>
                </a:solidFill>
                <a:latin typeface="Times New Roman" panose="02020603050405020304" pitchFamily="18" charset="0"/>
                <a:cs typeface="Times New Roman" panose="02020603050405020304" pitchFamily="18" charset="0"/>
              </a:rPr>
              <a:t>An integrated UGV-UAV system for Crowd Control</a:t>
            </a:r>
            <a:endParaRPr lang="en-US"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F5C5D6-977A-453F-BCF2-6A853FD67B17}"/>
              </a:ext>
            </a:extLst>
          </p:cNvPr>
          <p:cNvSpPr txBox="1"/>
          <p:nvPr/>
        </p:nvSpPr>
        <p:spPr>
          <a:xfrm>
            <a:off x="2286000" y="4843752"/>
            <a:ext cx="4724400" cy="646331"/>
          </a:xfrm>
          <a:prstGeom prst="rect">
            <a:avLst/>
          </a:prstGeom>
          <a:noFill/>
        </p:spPr>
        <p:txBody>
          <a:bodyPr wrap="square">
            <a:spAutoFit/>
          </a:bodyPr>
          <a:lstStyle/>
          <a:p>
            <a:pPr algn="ctr">
              <a:buClrTx/>
            </a:pPr>
            <a:r>
              <a:rPr lang="en-US" sz="1800" b="1" dirty="0">
                <a:latin typeface="Times New Roman" panose="02020603050405020304" pitchFamily="18" charset="0"/>
                <a:cs typeface="Times New Roman" panose="02020603050405020304" pitchFamily="18" charset="0"/>
              </a:rPr>
              <a:t>By: Yousef Ali and Ibrahim Al-Jalal</a:t>
            </a:r>
          </a:p>
          <a:p>
            <a:pPr algn="ctr">
              <a:buClrTx/>
            </a:pPr>
            <a:r>
              <a:rPr lang="en-US" b="1" dirty="0">
                <a:latin typeface="Times New Roman" panose="02020603050405020304" pitchFamily="18" charset="0"/>
                <a:cs typeface="Times New Roman" panose="02020603050405020304" pitchFamily="18" charset="0"/>
              </a:rPr>
              <a:t>26</a:t>
            </a:r>
            <a:r>
              <a:rPr lang="en-US" sz="1800" b="1" i="0" dirty="0">
                <a:effectLst/>
                <a:latin typeface="Times New Roman" panose="02020603050405020304" pitchFamily="18" charset="0"/>
                <a:cs typeface="Times New Roman" panose="02020603050405020304" pitchFamily="18" charset="0"/>
              </a:rPr>
              <a:t> / 12 / 2020</a:t>
            </a:r>
          </a:p>
        </p:txBody>
      </p:sp>
      <p:sp>
        <p:nvSpPr>
          <p:cNvPr id="10" name="TextBox 9">
            <a:extLst>
              <a:ext uri="{FF2B5EF4-FFF2-40B4-BE49-F238E27FC236}">
                <a16:creationId xmlns:a16="http://schemas.microsoft.com/office/drawing/2014/main" id="{CB4CB78F-9342-46B1-9EC2-809FCA1FC6F8}"/>
              </a:ext>
            </a:extLst>
          </p:cNvPr>
          <p:cNvSpPr txBox="1"/>
          <p:nvPr/>
        </p:nvSpPr>
        <p:spPr>
          <a:xfrm>
            <a:off x="1981200" y="1537805"/>
            <a:ext cx="5869576" cy="646331"/>
          </a:xfrm>
          <a:prstGeom prst="rect">
            <a:avLst/>
          </a:prstGeom>
          <a:noFill/>
        </p:spPr>
        <p:txBody>
          <a:bodyPr wrap="square">
            <a:spAutoFit/>
          </a:bodyPr>
          <a:lstStyle/>
          <a:p>
            <a:pPr>
              <a:buClrTx/>
            </a:pPr>
            <a:endParaRPr lang="en-US" sz="1800" b="0" i="0" dirty="0">
              <a:effectLst/>
              <a:latin typeface="Segoe UI" panose="020B0502040204020203" pitchFamily="34" charset="0"/>
            </a:endParaRPr>
          </a:p>
          <a:p>
            <a:pPr algn="ctr">
              <a:buClrTx/>
            </a:pPr>
            <a:r>
              <a:rPr lang="en-US" sz="1800" b="1" i="0" dirty="0">
                <a:effectLst/>
                <a:latin typeface="Times New Roman" panose="02020603050405020304" pitchFamily="18" charset="0"/>
                <a:cs typeface="Times New Roman" panose="02020603050405020304" pitchFamily="18" charset="0"/>
              </a:rPr>
              <a:t>COE 510 Programming Methods for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EC37-AC37-4FDB-B418-A948431358CE}"/>
              </a:ext>
            </a:extLst>
          </p:cNvPr>
          <p:cNvSpPr>
            <a:spLocks noGrp="1"/>
          </p:cNvSpPr>
          <p:nvPr>
            <p:ph type="title"/>
          </p:nvPr>
        </p:nvSpPr>
        <p:spPr>
          <a:xfrm>
            <a:off x="2286001" y="2463938"/>
            <a:ext cx="4038600" cy="1879462"/>
          </a:xfrm>
        </p:spPr>
        <p:txBody>
          <a:bodyPr>
            <a:normAutofit/>
          </a:bodyPr>
          <a:lstStyle/>
          <a:p>
            <a:pPr algn="ctr"/>
            <a:r>
              <a:rPr lang="en-AU" sz="6000" b="1" dirty="0">
                <a:latin typeface="Times New Roman" panose="02020603050405020304" pitchFamily="18" charset="0"/>
                <a:cs typeface="Times New Roman" panose="02020603050405020304" pitchFamily="18" charset="0"/>
              </a:rPr>
              <a:t>Crowd Detection</a:t>
            </a:r>
          </a:p>
        </p:txBody>
      </p:sp>
    </p:spTree>
    <p:extLst>
      <p:ext uri="{BB962C8B-B14F-4D97-AF65-F5344CB8AC3E}">
        <p14:creationId xmlns:p14="http://schemas.microsoft.com/office/powerpoint/2010/main" val="1847380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EC37-AC37-4FDB-B418-A948431358CE}"/>
              </a:ext>
            </a:extLst>
          </p:cNvPr>
          <p:cNvSpPr>
            <a:spLocks noGrp="1"/>
          </p:cNvSpPr>
          <p:nvPr>
            <p:ph type="title"/>
          </p:nvPr>
        </p:nvSpPr>
        <p:spPr>
          <a:xfrm>
            <a:off x="2286000" y="152400"/>
            <a:ext cx="4149755" cy="994172"/>
          </a:xfrm>
        </p:spPr>
        <p:txBody>
          <a:bodyPr>
            <a:normAutofit/>
          </a:bodyPr>
          <a:lstStyle/>
          <a:p>
            <a:pPr algn="ctr"/>
            <a:r>
              <a:rPr lang="en-AU" sz="4400" dirty="0">
                <a:latin typeface="Times New Roman" panose="02020603050405020304" pitchFamily="18" charset="0"/>
                <a:cs typeface="Times New Roman" panose="02020603050405020304" pitchFamily="18" charset="0"/>
              </a:rPr>
              <a:t>Solution</a:t>
            </a:r>
          </a:p>
        </p:txBody>
      </p:sp>
      <p:sp>
        <p:nvSpPr>
          <p:cNvPr id="3" name="Content Placeholder 2">
            <a:extLst>
              <a:ext uri="{FF2B5EF4-FFF2-40B4-BE49-F238E27FC236}">
                <a16:creationId xmlns:a16="http://schemas.microsoft.com/office/drawing/2014/main" id="{6810B30E-BC69-40AD-84F9-56CF91708566}"/>
              </a:ext>
            </a:extLst>
          </p:cNvPr>
          <p:cNvSpPr>
            <a:spLocks noGrp="1"/>
          </p:cNvSpPr>
          <p:nvPr>
            <p:ph idx="1"/>
          </p:nvPr>
        </p:nvSpPr>
        <p:spPr>
          <a:xfrm>
            <a:off x="368978" y="1952152"/>
            <a:ext cx="8240142" cy="3266254"/>
          </a:xfrm>
        </p:spPr>
        <p:txBody>
          <a:bodyPr>
            <a:normAutofit fontScale="92500" lnSpcReduction="20000"/>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multiple robots will communicate with drones to know if there are humans in the area who need services or gathering control and will go and provide their assistance. For simplicity we will assume that the people who want a certain service will wear a unique color </a:t>
            </a:r>
            <a:r>
              <a:rPr lang="en-US" b="1" dirty="0">
                <a:latin typeface="Times New Roman" panose="02020603050405020304" pitchFamily="18" charset="0"/>
                <a:cs typeface="Times New Roman" panose="02020603050405020304" pitchFamily="18" charset="0"/>
              </a:rPr>
              <a:t>(blue color) </a:t>
            </a:r>
            <a:r>
              <a:rPr lang="en-US" dirty="0">
                <a:latin typeface="Times New Roman" panose="02020603050405020304" pitchFamily="18" charset="0"/>
                <a:cs typeface="Times New Roman" panose="02020603050405020304" pitchFamily="18" charset="0"/>
              </a:rPr>
              <a:t>to be identified from the drone normal camera. Also, the drone will have an infrared camera sensor to see wither there are human in the area </a:t>
            </a:r>
            <a:r>
              <a:rPr lang="en-US" b="1" dirty="0">
                <a:latin typeface="Times New Roman" panose="02020603050405020304" pitchFamily="18" charset="0"/>
                <a:cs typeface="Times New Roman" panose="02020603050405020304" pitchFamily="18" charset="0"/>
              </a:rPr>
              <a:t>(red color). </a:t>
            </a:r>
            <a:r>
              <a:rPr lang="en-US" dirty="0">
                <a:latin typeface="Times New Roman" panose="02020603050405020304" pitchFamily="18" charset="0"/>
                <a:cs typeface="Times New Roman" panose="02020603050405020304" pitchFamily="18" charset="0"/>
              </a:rPr>
              <a:t>If there is a lot of red color detected in one place, this means that there is a lot of gathering in a small place which could be dangerous, so the drone will send the coordinates to the robots and police officers to manage the crowed.</a:t>
            </a:r>
            <a:endParaRPr lang="en-A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526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F5FA3-AB8A-4814-919C-A5DB87F3D69F}"/>
              </a:ext>
            </a:extLst>
          </p:cNvPr>
          <p:cNvSpPr txBox="1"/>
          <p:nvPr/>
        </p:nvSpPr>
        <p:spPr>
          <a:xfrm>
            <a:off x="1826577" y="365701"/>
            <a:ext cx="5173462" cy="769441"/>
          </a:xfrm>
          <a:prstGeom prst="rect">
            <a:avLst/>
          </a:prstGeom>
          <a:noFill/>
        </p:spPr>
        <p:txBody>
          <a:bodyPr wrap="square" rtlCol="0">
            <a:spAutoFit/>
          </a:bodyPr>
          <a:lstStyle/>
          <a:p>
            <a:pPr algn="ctr"/>
            <a:r>
              <a:rPr lang="en-US" sz="4400" spc="-50" dirty="0">
                <a:solidFill>
                  <a:schemeClr val="accent2"/>
                </a:solidFill>
                <a:latin typeface="Times New Roman" panose="02020603050405020304" pitchFamily="18" charset="0"/>
                <a:ea typeface="+mj-ea"/>
                <a:cs typeface="Times New Roman" panose="02020603050405020304" pitchFamily="18" charset="0"/>
              </a:rPr>
              <a:t>Approach</a:t>
            </a:r>
            <a:endParaRPr lang="en-AU" sz="4400" spc="-50" dirty="0">
              <a:solidFill>
                <a:schemeClr val="accent2"/>
              </a:solidFill>
              <a:latin typeface="Times New Roman" panose="02020603050405020304" pitchFamily="18" charset="0"/>
              <a:ea typeface="+mj-ea"/>
              <a:cs typeface="Times New Roman" panose="02020603050405020304" pitchFamily="18" charset="0"/>
            </a:endParaRPr>
          </a:p>
        </p:txBody>
      </p:sp>
      <p:pic>
        <p:nvPicPr>
          <p:cNvPr id="6" name="Picture 5" descr="Background pattern&#10;&#10;Description automatically generated">
            <a:extLst>
              <a:ext uri="{FF2B5EF4-FFF2-40B4-BE49-F238E27FC236}">
                <a16:creationId xmlns:a16="http://schemas.microsoft.com/office/drawing/2014/main" id="{B15149A8-EB0E-4B19-B427-AAD969B7B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884" y="1461212"/>
            <a:ext cx="3376848" cy="3376848"/>
          </a:xfrm>
          <a:prstGeom prst="rect">
            <a:avLst/>
          </a:prstGeom>
        </p:spPr>
      </p:pic>
      <p:cxnSp>
        <p:nvCxnSpPr>
          <p:cNvPr id="8" name="Straight Arrow Connector 7">
            <a:extLst>
              <a:ext uri="{FF2B5EF4-FFF2-40B4-BE49-F238E27FC236}">
                <a16:creationId xmlns:a16="http://schemas.microsoft.com/office/drawing/2014/main" id="{2138E8ED-877C-49B7-ACEE-DA3C5051A6C2}"/>
              </a:ext>
            </a:extLst>
          </p:cNvPr>
          <p:cNvCxnSpPr/>
          <p:nvPr/>
        </p:nvCxnSpPr>
        <p:spPr>
          <a:xfrm flipV="1">
            <a:off x="2639441" y="4118969"/>
            <a:ext cx="0" cy="719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4E4B56D-99F1-4E7B-9FDA-14334D7BFAE0}"/>
              </a:ext>
            </a:extLst>
          </p:cNvPr>
          <p:cNvCxnSpPr>
            <a:cxnSpLocks/>
          </p:cNvCxnSpPr>
          <p:nvPr/>
        </p:nvCxnSpPr>
        <p:spPr>
          <a:xfrm>
            <a:off x="2724884" y="4921412"/>
            <a:ext cx="7934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3BD9823-412C-40FD-B786-BD89AEC21CCA}"/>
              </a:ext>
            </a:extLst>
          </p:cNvPr>
          <p:cNvSpPr txBox="1"/>
          <p:nvPr/>
        </p:nvSpPr>
        <p:spPr>
          <a:xfrm>
            <a:off x="2845848" y="4868147"/>
            <a:ext cx="452761"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x+</a:t>
            </a:r>
            <a:endParaRPr lang="en-AU" sz="135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225D3E4-AC56-49FB-A93D-2DDF60DDB951}"/>
              </a:ext>
            </a:extLst>
          </p:cNvPr>
          <p:cNvSpPr txBox="1"/>
          <p:nvPr/>
        </p:nvSpPr>
        <p:spPr>
          <a:xfrm>
            <a:off x="2292940" y="4403394"/>
            <a:ext cx="452761"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y+</a:t>
            </a:r>
            <a:endParaRPr lang="en-AU" sz="1350" dirty="0">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CA91FE5E-8EA4-468B-A084-FFDA02707260}"/>
              </a:ext>
            </a:extLst>
          </p:cNvPr>
          <p:cNvCxnSpPr/>
          <p:nvPr/>
        </p:nvCxnSpPr>
        <p:spPr>
          <a:xfrm>
            <a:off x="3418456" y="1461212"/>
            <a:ext cx="0" cy="33768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8ECAB3-423A-4362-A529-75C7C79CB5DF}"/>
              </a:ext>
            </a:extLst>
          </p:cNvPr>
          <p:cNvCxnSpPr/>
          <p:nvPr/>
        </p:nvCxnSpPr>
        <p:spPr>
          <a:xfrm>
            <a:off x="4130890" y="1461212"/>
            <a:ext cx="0" cy="33768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44580E-1E7A-4B47-9820-C783DEFECAAD}"/>
              </a:ext>
            </a:extLst>
          </p:cNvPr>
          <p:cNvCxnSpPr/>
          <p:nvPr/>
        </p:nvCxnSpPr>
        <p:spPr>
          <a:xfrm>
            <a:off x="4765643" y="1461212"/>
            <a:ext cx="0" cy="33768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CB0F3FF-AB34-4A82-839F-FC390497C347}"/>
              </a:ext>
            </a:extLst>
          </p:cNvPr>
          <p:cNvCxnSpPr/>
          <p:nvPr/>
        </p:nvCxnSpPr>
        <p:spPr>
          <a:xfrm>
            <a:off x="2724884" y="2124947"/>
            <a:ext cx="33768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52EEBA-6084-4019-8643-24B877FFFE24}"/>
              </a:ext>
            </a:extLst>
          </p:cNvPr>
          <p:cNvCxnSpPr/>
          <p:nvPr/>
        </p:nvCxnSpPr>
        <p:spPr>
          <a:xfrm>
            <a:off x="2724884" y="2811855"/>
            <a:ext cx="33768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324FE8-4D80-4DE8-821E-67DB858871D9}"/>
              </a:ext>
            </a:extLst>
          </p:cNvPr>
          <p:cNvCxnSpPr/>
          <p:nvPr/>
        </p:nvCxnSpPr>
        <p:spPr>
          <a:xfrm>
            <a:off x="2724884" y="3538715"/>
            <a:ext cx="33768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DE5A7E7-DF10-43E4-9E21-5729DF881730}"/>
              </a:ext>
            </a:extLst>
          </p:cNvPr>
          <p:cNvCxnSpPr/>
          <p:nvPr/>
        </p:nvCxnSpPr>
        <p:spPr>
          <a:xfrm>
            <a:off x="2724884" y="4232159"/>
            <a:ext cx="33768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272F5E-F9E9-4803-8FDA-3F0B3F909E88}"/>
              </a:ext>
            </a:extLst>
          </p:cNvPr>
          <p:cNvCxnSpPr/>
          <p:nvPr/>
        </p:nvCxnSpPr>
        <p:spPr>
          <a:xfrm>
            <a:off x="5403725" y="1461212"/>
            <a:ext cx="0" cy="33768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49445C-EF9F-45D0-BB0E-260AA3EBDB9D}"/>
              </a:ext>
            </a:extLst>
          </p:cNvPr>
          <p:cNvSpPr txBox="1"/>
          <p:nvPr/>
        </p:nvSpPr>
        <p:spPr>
          <a:xfrm>
            <a:off x="2691046" y="4379203"/>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(1,1)</a:t>
            </a:r>
            <a:endParaRPr lang="en-AU" sz="135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FFCC6181-A012-403E-8371-1297D69238B2}"/>
              </a:ext>
            </a:extLst>
          </p:cNvPr>
          <p:cNvSpPr txBox="1"/>
          <p:nvPr/>
        </p:nvSpPr>
        <p:spPr>
          <a:xfrm>
            <a:off x="3252546" y="4378004"/>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(2,1)</a:t>
            </a:r>
            <a:endParaRPr lang="en-AU" sz="135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1AE2C38-99DB-4694-9AF3-3FEA367D6782}"/>
              </a:ext>
            </a:extLst>
          </p:cNvPr>
          <p:cNvSpPr txBox="1"/>
          <p:nvPr/>
        </p:nvSpPr>
        <p:spPr>
          <a:xfrm>
            <a:off x="3899504" y="4371386"/>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(3,1)</a:t>
            </a:r>
            <a:endParaRPr lang="en-AU" sz="135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62C42981-F216-4EB7-AB83-28469428EC1B}"/>
              </a:ext>
            </a:extLst>
          </p:cNvPr>
          <p:cNvSpPr txBox="1"/>
          <p:nvPr/>
        </p:nvSpPr>
        <p:spPr>
          <a:xfrm>
            <a:off x="4547033" y="4371386"/>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(4,1)</a:t>
            </a:r>
            <a:endParaRPr lang="en-AU" sz="135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E07C5826-DF21-4C01-A365-839E607AA01C}"/>
              </a:ext>
            </a:extLst>
          </p:cNvPr>
          <p:cNvSpPr txBox="1"/>
          <p:nvPr/>
        </p:nvSpPr>
        <p:spPr>
          <a:xfrm>
            <a:off x="5213422" y="4371386"/>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(5,1)</a:t>
            </a:r>
            <a:endParaRPr lang="en-AU" sz="135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C7EC93F3-9A21-4A72-8D6B-E5A6984EDBB8}"/>
              </a:ext>
            </a:extLst>
          </p:cNvPr>
          <p:cNvSpPr txBox="1"/>
          <p:nvPr/>
        </p:nvSpPr>
        <p:spPr>
          <a:xfrm>
            <a:off x="2707690" y="3728590"/>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(1,2)</a:t>
            </a:r>
            <a:endParaRPr lang="en-AU" sz="135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1D663453-79DA-443F-964E-E77D67E4F88F}"/>
              </a:ext>
            </a:extLst>
          </p:cNvPr>
          <p:cNvSpPr txBox="1"/>
          <p:nvPr/>
        </p:nvSpPr>
        <p:spPr>
          <a:xfrm>
            <a:off x="2691046" y="3004352"/>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(1,3)</a:t>
            </a:r>
            <a:endParaRPr lang="en-AU" sz="135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5C12121B-C6C5-4EB7-A4F9-4110319C7AAB}"/>
              </a:ext>
            </a:extLst>
          </p:cNvPr>
          <p:cNvSpPr txBox="1"/>
          <p:nvPr/>
        </p:nvSpPr>
        <p:spPr>
          <a:xfrm>
            <a:off x="2745701" y="1639726"/>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(1,5)</a:t>
            </a:r>
            <a:endParaRPr lang="en-AU" sz="135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0FFC440A-3D62-4BB1-8E9F-8A0D57699CBB}"/>
              </a:ext>
            </a:extLst>
          </p:cNvPr>
          <p:cNvSpPr txBox="1"/>
          <p:nvPr/>
        </p:nvSpPr>
        <p:spPr>
          <a:xfrm>
            <a:off x="2707690" y="2319706"/>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(1,4)</a:t>
            </a:r>
            <a:endParaRPr lang="en-AU" sz="135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727E1703-5D7F-4418-A90A-E65BEF0D3FAF}"/>
              </a:ext>
            </a:extLst>
          </p:cNvPr>
          <p:cNvSpPr txBox="1"/>
          <p:nvPr/>
        </p:nvSpPr>
        <p:spPr>
          <a:xfrm>
            <a:off x="3450647" y="2319977"/>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(2,4)</a:t>
            </a:r>
            <a:endParaRPr lang="en-AU" sz="135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628065E4-9D56-4C19-ABF4-CD9662A51096}"/>
              </a:ext>
            </a:extLst>
          </p:cNvPr>
          <p:cNvSpPr txBox="1"/>
          <p:nvPr/>
        </p:nvSpPr>
        <p:spPr>
          <a:xfrm>
            <a:off x="3466187" y="1652550"/>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(2,5)</a:t>
            </a:r>
            <a:endParaRPr lang="en-AU" sz="135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A615D78D-7826-416E-B59A-31BA5E69A052}"/>
              </a:ext>
            </a:extLst>
          </p:cNvPr>
          <p:cNvSpPr txBox="1"/>
          <p:nvPr/>
        </p:nvSpPr>
        <p:spPr>
          <a:xfrm>
            <a:off x="3449549" y="2991136"/>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(2,3)</a:t>
            </a:r>
            <a:endParaRPr lang="en-AU" sz="135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57611E3B-1C5A-412D-B53B-96E303C26F83}"/>
              </a:ext>
            </a:extLst>
          </p:cNvPr>
          <p:cNvSpPr txBox="1"/>
          <p:nvPr/>
        </p:nvSpPr>
        <p:spPr>
          <a:xfrm>
            <a:off x="3449549" y="3728590"/>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(2,2)</a:t>
            </a:r>
            <a:endParaRPr lang="en-AU" sz="135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D25723A2-64A4-488C-B739-5D3E3F4891F0}"/>
              </a:ext>
            </a:extLst>
          </p:cNvPr>
          <p:cNvSpPr txBox="1"/>
          <p:nvPr/>
        </p:nvSpPr>
        <p:spPr>
          <a:xfrm>
            <a:off x="4108145" y="2311975"/>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(3,4)</a:t>
            </a:r>
            <a:endParaRPr lang="en-AU" sz="135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E57E3705-7E78-4C07-8FAA-7F58F1505B3E}"/>
              </a:ext>
            </a:extLst>
          </p:cNvPr>
          <p:cNvSpPr txBox="1"/>
          <p:nvPr/>
        </p:nvSpPr>
        <p:spPr>
          <a:xfrm>
            <a:off x="4091212" y="1659208"/>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(3,5)</a:t>
            </a:r>
            <a:endParaRPr lang="en-AU" sz="135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9E4CB9D1-4124-49A7-BF04-626AC7844437}"/>
              </a:ext>
            </a:extLst>
          </p:cNvPr>
          <p:cNvSpPr txBox="1"/>
          <p:nvPr/>
        </p:nvSpPr>
        <p:spPr>
          <a:xfrm>
            <a:off x="4099283" y="2991136"/>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(3,3)</a:t>
            </a:r>
            <a:endParaRPr lang="en-AU" sz="135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DD76C268-EADA-40F5-A5F1-49C085CECE67}"/>
              </a:ext>
            </a:extLst>
          </p:cNvPr>
          <p:cNvSpPr txBox="1"/>
          <p:nvPr/>
        </p:nvSpPr>
        <p:spPr>
          <a:xfrm>
            <a:off x="4105090" y="3728590"/>
            <a:ext cx="710766"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(3,2)</a:t>
            </a:r>
            <a:endParaRPr lang="en-AU" sz="135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80B3575-554E-4C76-ACEA-228006DB6473}"/>
              </a:ext>
            </a:extLst>
          </p:cNvPr>
          <p:cNvSpPr txBox="1"/>
          <p:nvPr/>
        </p:nvSpPr>
        <p:spPr>
          <a:xfrm>
            <a:off x="4539263" y="3728590"/>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(4,2)</a:t>
            </a:r>
            <a:endParaRPr lang="en-AU" sz="135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0C5D16CE-2448-4FA7-BFFC-92A9A52A68BD}"/>
              </a:ext>
            </a:extLst>
          </p:cNvPr>
          <p:cNvSpPr txBox="1"/>
          <p:nvPr/>
        </p:nvSpPr>
        <p:spPr>
          <a:xfrm>
            <a:off x="4497388" y="2977372"/>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(4,3)</a:t>
            </a:r>
            <a:endParaRPr lang="en-AU" sz="135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B127D0D-504C-4AC2-9664-8494F4C11670}"/>
              </a:ext>
            </a:extLst>
          </p:cNvPr>
          <p:cNvSpPr txBox="1"/>
          <p:nvPr/>
        </p:nvSpPr>
        <p:spPr>
          <a:xfrm>
            <a:off x="4509838" y="2319058"/>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(4,4)</a:t>
            </a:r>
            <a:endParaRPr lang="en-AU" sz="135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85B33DAB-840A-4A5C-B57E-8C337FCB6032}"/>
              </a:ext>
            </a:extLst>
          </p:cNvPr>
          <p:cNvSpPr txBox="1"/>
          <p:nvPr/>
        </p:nvSpPr>
        <p:spPr>
          <a:xfrm>
            <a:off x="4507089" y="1662509"/>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(4,5)</a:t>
            </a:r>
            <a:endParaRPr lang="en-AU" sz="135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19E56903-D441-484E-9BDC-245FE189CFF0}"/>
              </a:ext>
            </a:extLst>
          </p:cNvPr>
          <p:cNvSpPr txBox="1"/>
          <p:nvPr/>
        </p:nvSpPr>
        <p:spPr>
          <a:xfrm>
            <a:off x="5174016" y="3728590"/>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(5,2)</a:t>
            </a:r>
            <a:endParaRPr lang="en-AU" sz="135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54C9B3B5-772F-45B7-B4F6-C95832762E01}"/>
              </a:ext>
            </a:extLst>
          </p:cNvPr>
          <p:cNvSpPr txBox="1"/>
          <p:nvPr/>
        </p:nvSpPr>
        <p:spPr>
          <a:xfrm>
            <a:off x="5168475" y="2977327"/>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(5,3)</a:t>
            </a:r>
            <a:endParaRPr lang="en-AU" sz="135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B4F4753E-1F9D-41C6-A361-EBACFA96C074}"/>
              </a:ext>
            </a:extLst>
          </p:cNvPr>
          <p:cNvSpPr txBox="1"/>
          <p:nvPr/>
        </p:nvSpPr>
        <p:spPr>
          <a:xfrm>
            <a:off x="5167337" y="2325823"/>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(5,4)</a:t>
            </a:r>
            <a:endParaRPr lang="en-AU" sz="1350"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BFD47839-B9AC-487D-B22F-61E3FE2B8C11}"/>
              </a:ext>
            </a:extLst>
          </p:cNvPr>
          <p:cNvSpPr txBox="1"/>
          <p:nvPr/>
        </p:nvSpPr>
        <p:spPr>
          <a:xfrm>
            <a:off x="5166192" y="1678968"/>
            <a:ext cx="1065320" cy="300082"/>
          </a:xfrm>
          <a:prstGeom prst="rect">
            <a:avLst/>
          </a:prstGeom>
          <a:noFill/>
        </p:spPr>
        <p:txBody>
          <a:bodyPr wrap="square" rtlCol="0">
            <a:spAutoFit/>
          </a:bodyPr>
          <a:lstStyle/>
          <a:p>
            <a:pPr algn="ctr"/>
            <a:r>
              <a:rPr lang="en-US" sz="1350" dirty="0">
                <a:latin typeface="Times New Roman" panose="02020603050405020304" pitchFamily="18" charset="0"/>
                <a:cs typeface="Times New Roman" panose="02020603050405020304" pitchFamily="18" charset="0"/>
              </a:rPr>
              <a:t>(5,5)</a:t>
            </a:r>
            <a:endParaRPr lang="en-AU" sz="135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AF31C1AB-1F67-40AC-A381-30DBFAB9BE81}"/>
              </a:ext>
            </a:extLst>
          </p:cNvPr>
          <p:cNvSpPr txBox="1"/>
          <p:nvPr/>
        </p:nvSpPr>
        <p:spPr>
          <a:xfrm>
            <a:off x="2768180" y="1439972"/>
            <a:ext cx="652509" cy="230832"/>
          </a:xfrm>
          <a:prstGeom prst="rect">
            <a:avLst/>
          </a:prstGeom>
          <a:noFill/>
        </p:spPr>
        <p:txBody>
          <a:bodyPr wrap="square" rtlCol="0">
            <a:spAutoFit/>
          </a:bodyPr>
          <a:lstStyle/>
          <a:p>
            <a:pPr algn="ctr"/>
            <a:r>
              <a:rPr lang="en-US" sz="900" b="1" dirty="0">
                <a:latin typeface="Times New Roman" panose="02020603050405020304" pitchFamily="18" charset="0"/>
                <a:cs typeface="Times New Roman" panose="02020603050405020304" pitchFamily="18" charset="0"/>
              </a:rPr>
              <a:t>Detected</a:t>
            </a:r>
            <a:endParaRPr lang="en-AU" sz="9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6A489F6D-5DF3-49F9-A3F7-61E4DCEA9939}"/>
              </a:ext>
            </a:extLst>
          </p:cNvPr>
          <p:cNvSpPr txBox="1"/>
          <p:nvPr/>
        </p:nvSpPr>
        <p:spPr>
          <a:xfrm>
            <a:off x="3488114" y="2533076"/>
            <a:ext cx="652509" cy="230832"/>
          </a:xfrm>
          <a:prstGeom prst="rect">
            <a:avLst/>
          </a:prstGeom>
          <a:noFill/>
        </p:spPr>
        <p:txBody>
          <a:bodyPr wrap="square" rtlCol="0">
            <a:spAutoFit/>
          </a:bodyPr>
          <a:lstStyle/>
          <a:p>
            <a:pPr algn="ctr"/>
            <a:r>
              <a:rPr lang="en-US" sz="900" b="1" dirty="0">
                <a:latin typeface="Times New Roman" panose="02020603050405020304" pitchFamily="18" charset="0"/>
                <a:cs typeface="Times New Roman" panose="02020603050405020304" pitchFamily="18" charset="0"/>
              </a:rPr>
              <a:t>Detected</a:t>
            </a:r>
            <a:endParaRPr lang="en-AU" sz="900" b="1"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98D79261-40F9-4EE7-8A96-01D83B98F5E1}"/>
              </a:ext>
            </a:extLst>
          </p:cNvPr>
          <p:cNvSpPr txBox="1"/>
          <p:nvPr/>
        </p:nvSpPr>
        <p:spPr>
          <a:xfrm>
            <a:off x="2750144" y="2834007"/>
            <a:ext cx="652509" cy="230832"/>
          </a:xfrm>
          <a:prstGeom prst="rect">
            <a:avLst/>
          </a:prstGeom>
          <a:noFill/>
        </p:spPr>
        <p:txBody>
          <a:bodyPr wrap="square" rtlCol="0">
            <a:spAutoFit/>
          </a:bodyPr>
          <a:lstStyle/>
          <a:p>
            <a:pPr algn="ctr"/>
            <a:r>
              <a:rPr lang="en-US" sz="900" b="1" dirty="0">
                <a:latin typeface="Times New Roman" panose="02020603050405020304" pitchFamily="18" charset="0"/>
                <a:cs typeface="Times New Roman" panose="02020603050405020304" pitchFamily="18" charset="0"/>
              </a:rPr>
              <a:t>Detected</a:t>
            </a:r>
            <a:endParaRPr lang="en-AU" sz="900" b="1"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09DF4C22-1559-4804-A640-69C6ACD2EAF7}"/>
              </a:ext>
            </a:extLst>
          </p:cNvPr>
          <p:cNvSpPr txBox="1"/>
          <p:nvPr/>
        </p:nvSpPr>
        <p:spPr>
          <a:xfrm>
            <a:off x="5403746" y="2783292"/>
            <a:ext cx="652509" cy="230832"/>
          </a:xfrm>
          <a:prstGeom prst="rect">
            <a:avLst/>
          </a:prstGeom>
          <a:noFill/>
        </p:spPr>
        <p:txBody>
          <a:bodyPr wrap="square" rtlCol="0">
            <a:spAutoFit/>
          </a:bodyPr>
          <a:lstStyle/>
          <a:p>
            <a:pPr algn="ctr"/>
            <a:r>
              <a:rPr lang="en-US" sz="900" b="1" dirty="0">
                <a:latin typeface="Times New Roman" panose="02020603050405020304" pitchFamily="18" charset="0"/>
                <a:cs typeface="Times New Roman" panose="02020603050405020304" pitchFamily="18" charset="0"/>
              </a:rPr>
              <a:t>Detected</a:t>
            </a:r>
            <a:endParaRPr lang="en-AU" sz="900" b="1"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244A9E3B-880A-40B7-92FB-A96C12DC0E22}"/>
              </a:ext>
            </a:extLst>
          </p:cNvPr>
          <p:cNvSpPr txBox="1"/>
          <p:nvPr/>
        </p:nvSpPr>
        <p:spPr>
          <a:xfrm>
            <a:off x="5426474" y="4232159"/>
            <a:ext cx="652509" cy="230832"/>
          </a:xfrm>
          <a:prstGeom prst="rect">
            <a:avLst/>
          </a:prstGeom>
          <a:noFill/>
        </p:spPr>
        <p:txBody>
          <a:bodyPr wrap="square" rtlCol="0">
            <a:spAutoFit/>
          </a:bodyPr>
          <a:lstStyle/>
          <a:p>
            <a:pPr algn="ctr"/>
            <a:r>
              <a:rPr lang="en-US" sz="900" b="1" dirty="0">
                <a:latin typeface="Times New Roman" panose="02020603050405020304" pitchFamily="18" charset="0"/>
                <a:cs typeface="Times New Roman" panose="02020603050405020304" pitchFamily="18" charset="0"/>
              </a:rPr>
              <a:t>Detected</a:t>
            </a:r>
            <a:endParaRPr lang="en-AU" sz="900" b="1"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F37AE5D9-D82C-49C9-BE0C-5BCBB0CE5D04}"/>
              </a:ext>
            </a:extLst>
          </p:cNvPr>
          <p:cNvSpPr txBox="1"/>
          <p:nvPr/>
        </p:nvSpPr>
        <p:spPr>
          <a:xfrm>
            <a:off x="4154788" y="3514223"/>
            <a:ext cx="652509" cy="230832"/>
          </a:xfrm>
          <a:prstGeom prst="rect">
            <a:avLst/>
          </a:prstGeom>
          <a:noFill/>
        </p:spPr>
        <p:txBody>
          <a:bodyPr wrap="square" rtlCol="0">
            <a:spAutoFit/>
          </a:bodyPr>
          <a:lstStyle/>
          <a:p>
            <a:pPr algn="ctr"/>
            <a:r>
              <a:rPr lang="en-US" sz="900" b="1" dirty="0">
                <a:latin typeface="Times New Roman" panose="02020603050405020304" pitchFamily="18" charset="0"/>
                <a:cs typeface="Times New Roman" panose="02020603050405020304" pitchFamily="18" charset="0"/>
              </a:rPr>
              <a:t>Detected</a:t>
            </a:r>
            <a:endParaRPr lang="en-AU" sz="900" b="1"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D8AC7277-DE66-495F-87BB-B30CC29DB520}"/>
              </a:ext>
            </a:extLst>
          </p:cNvPr>
          <p:cNvSpPr txBox="1"/>
          <p:nvPr/>
        </p:nvSpPr>
        <p:spPr>
          <a:xfrm>
            <a:off x="2704895" y="4259086"/>
            <a:ext cx="652509" cy="230832"/>
          </a:xfrm>
          <a:prstGeom prst="rect">
            <a:avLst/>
          </a:prstGeom>
          <a:noFill/>
        </p:spPr>
        <p:txBody>
          <a:bodyPr wrap="square" rtlCol="0">
            <a:spAutoFit/>
          </a:bodyPr>
          <a:lstStyle/>
          <a:p>
            <a:pPr algn="ctr"/>
            <a:r>
              <a:rPr lang="en-US" sz="900" b="1" dirty="0">
                <a:latin typeface="Times New Roman" panose="02020603050405020304" pitchFamily="18" charset="0"/>
                <a:cs typeface="Times New Roman" panose="02020603050405020304" pitchFamily="18" charset="0"/>
              </a:rPr>
              <a:t>Detected</a:t>
            </a:r>
            <a:endParaRPr lang="en-AU" sz="900" b="1" dirty="0">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084BB32C-479A-42C8-85CE-116C43D36DE4}"/>
              </a:ext>
            </a:extLst>
          </p:cNvPr>
          <p:cNvSpPr txBox="1"/>
          <p:nvPr/>
        </p:nvSpPr>
        <p:spPr>
          <a:xfrm>
            <a:off x="3439249" y="2841506"/>
            <a:ext cx="652509" cy="230832"/>
          </a:xfrm>
          <a:prstGeom prst="rect">
            <a:avLst/>
          </a:prstGeom>
          <a:noFill/>
        </p:spPr>
        <p:txBody>
          <a:bodyPr wrap="square" rtlCol="0">
            <a:spAutoFit/>
          </a:bodyPr>
          <a:lstStyle/>
          <a:p>
            <a:pPr algn="ctr"/>
            <a:r>
              <a:rPr lang="en-US" sz="900" b="1" dirty="0">
                <a:latin typeface="Times New Roman" panose="02020603050405020304" pitchFamily="18" charset="0"/>
                <a:cs typeface="Times New Roman" panose="02020603050405020304" pitchFamily="18" charset="0"/>
              </a:rPr>
              <a:t>Detected</a:t>
            </a:r>
            <a:endParaRPr lang="en-AU" sz="900" b="1"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1DC2C795-C265-421D-9476-D1A7E4A30E92}"/>
              </a:ext>
            </a:extLst>
          </p:cNvPr>
          <p:cNvSpPr txBox="1"/>
          <p:nvPr/>
        </p:nvSpPr>
        <p:spPr>
          <a:xfrm>
            <a:off x="69588" y="4938886"/>
            <a:ext cx="5629263" cy="1338828"/>
          </a:xfrm>
          <a:prstGeom prst="rect">
            <a:avLst/>
          </a:prstGeom>
          <a:noFill/>
        </p:spPr>
        <p:txBody>
          <a:bodyPr wrap="square" rtlCol="0">
            <a:spAutoFit/>
          </a:bodyPr>
          <a:lstStyle/>
          <a:p>
            <a:r>
              <a:rPr lang="en-AU" sz="1350" dirty="0">
                <a:solidFill>
                  <a:srgbClr val="00B0F0"/>
                </a:solidFill>
                <a:latin typeface="Consolas" panose="020B0609020204030204" pitchFamily="49" charset="0"/>
              </a:rPr>
              <a:t>Results:</a:t>
            </a:r>
          </a:p>
          <a:p>
            <a:r>
              <a:rPr lang="en-AU" sz="1350" dirty="0">
                <a:solidFill>
                  <a:srgbClr val="00B0F0"/>
                </a:solidFill>
                <a:latin typeface="Consolas" panose="020B0609020204030204" pitchFamily="49" charset="0"/>
              </a:rPr>
              <a:t>["Blue",[(3,2),(1,5)]]</a:t>
            </a:r>
          </a:p>
          <a:p>
            <a:r>
              <a:rPr lang="en-AU" sz="1350" dirty="0">
                <a:solidFill>
                  <a:srgbClr val="00B0F0"/>
                </a:solidFill>
                <a:latin typeface="Consolas" panose="020B0609020204030204" pitchFamily="49" charset="0"/>
              </a:rPr>
              <a:t>["Red",[(1,1),(5,3),(2,4)]]</a:t>
            </a:r>
          </a:p>
          <a:p>
            <a:r>
              <a:rPr lang="en-AU" sz="1350" dirty="0">
                <a:solidFill>
                  <a:srgbClr val="00B0F0"/>
                </a:solidFill>
                <a:latin typeface="Consolas" panose="020B0609020204030204" pitchFamily="49" charset="0"/>
              </a:rPr>
              <a:t>["Motion",[(5,1),(1,3),[2,3]]</a:t>
            </a:r>
          </a:p>
          <a:p>
            <a:endParaRPr lang="en-AU" sz="1350" dirty="0">
              <a:solidFill>
                <a:srgbClr val="CE9178"/>
              </a:solidFill>
              <a:latin typeface="Consolas" panose="020B0609020204030204" pitchFamily="49" charset="0"/>
            </a:endParaRPr>
          </a:p>
          <a:p>
            <a:endParaRPr lang="en-AU" sz="1350" dirty="0">
              <a:solidFill>
                <a:srgbClr val="CE9178"/>
              </a:solidFill>
              <a:latin typeface="Consolas" panose="020B0609020204030204" pitchFamily="49" charset="0"/>
            </a:endParaRPr>
          </a:p>
        </p:txBody>
      </p:sp>
    </p:spTree>
    <p:extLst>
      <p:ext uri="{BB962C8B-B14F-4D97-AF65-F5344CB8AC3E}">
        <p14:creationId xmlns:p14="http://schemas.microsoft.com/office/powerpoint/2010/main" val="4177863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93C474-B41A-43FB-A08B-4EB3B39C7866}"/>
              </a:ext>
            </a:extLst>
          </p:cNvPr>
          <p:cNvSpPr txBox="1"/>
          <p:nvPr/>
        </p:nvSpPr>
        <p:spPr>
          <a:xfrm>
            <a:off x="1676400" y="376349"/>
            <a:ext cx="5173462" cy="769441"/>
          </a:xfrm>
          <a:prstGeom prst="rect">
            <a:avLst/>
          </a:prstGeom>
          <a:noFill/>
        </p:spPr>
        <p:txBody>
          <a:bodyPr wrap="square" rtlCol="0">
            <a:spAutoFit/>
          </a:bodyPr>
          <a:lstStyle/>
          <a:p>
            <a:pPr algn="ctr"/>
            <a:r>
              <a:rPr lang="en-US" sz="4400" spc="-50" dirty="0">
                <a:solidFill>
                  <a:schemeClr val="accent2"/>
                </a:solidFill>
                <a:latin typeface="Times New Roman" panose="02020603050405020304" pitchFamily="18" charset="0"/>
                <a:ea typeface="+mj-ea"/>
                <a:cs typeface="Times New Roman" panose="02020603050405020304" pitchFamily="18" charset="0"/>
              </a:rPr>
              <a:t>Actual Results</a:t>
            </a:r>
            <a:endParaRPr lang="en-AU" sz="4400" spc="-50" dirty="0">
              <a:solidFill>
                <a:schemeClr val="accent2"/>
              </a:solidFill>
              <a:latin typeface="Times New Roman" panose="02020603050405020304" pitchFamily="18" charset="0"/>
              <a:ea typeface="+mj-ea"/>
              <a:cs typeface="Times New Roman" panose="02020603050405020304" pitchFamily="18" charset="0"/>
            </a:endParaRPr>
          </a:p>
        </p:txBody>
      </p:sp>
      <p:pic>
        <p:nvPicPr>
          <p:cNvPr id="6" name="Picture 5" descr="Chart&#10;&#10;Description automatically generated">
            <a:extLst>
              <a:ext uri="{FF2B5EF4-FFF2-40B4-BE49-F238E27FC236}">
                <a16:creationId xmlns:a16="http://schemas.microsoft.com/office/drawing/2014/main" id="{2A045C88-E03C-4EE5-B5E7-B6F4011C5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8310915" cy="4468820"/>
          </a:xfrm>
          <a:prstGeom prst="rect">
            <a:avLst/>
          </a:prstGeom>
        </p:spPr>
      </p:pic>
      <p:sp>
        <p:nvSpPr>
          <p:cNvPr id="7" name="TextBox 6">
            <a:extLst>
              <a:ext uri="{FF2B5EF4-FFF2-40B4-BE49-F238E27FC236}">
                <a16:creationId xmlns:a16="http://schemas.microsoft.com/office/drawing/2014/main" id="{E2201311-C379-455B-9018-56B94D3FB9FF}"/>
              </a:ext>
            </a:extLst>
          </p:cNvPr>
          <p:cNvSpPr txBox="1"/>
          <p:nvPr/>
        </p:nvSpPr>
        <p:spPr>
          <a:xfrm>
            <a:off x="152400" y="1219694"/>
            <a:ext cx="2949606" cy="369332"/>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Motion detection blue color</a:t>
            </a:r>
          </a:p>
        </p:txBody>
      </p:sp>
    </p:spTree>
    <p:extLst>
      <p:ext uri="{BB962C8B-B14F-4D97-AF65-F5344CB8AC3E}">
        <p14:creationId xmlns:p14="http://schemas.microsoft.com/office/powerpoint/2010/main" val="2651725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93C474-B41A-43FB-A08B-4EB3B39C7866}"/>
              </a:ext>
            </a:extLst>
          </p:cNvPr>
          <p:cNvSpPr txBox="1"/>
          <p:nvPr/>
        </p:nvSpPr>
        <p:spPr>
          <a:xfrm>
            <a:off x="1842860" y="305927"/>
            <a:ext cx="5173462" cy="769441"/>
          </a:xfrm>
          <a:prstGeom prst="rect">
            <a:avLst/>
          </a:prstGeom>
          <a:noFill/>
        </p:spPr>
        <p:txBody>
          <a:bodyPr wrap="square" rtlCol="0">
            <a:spAutoFit/>
          </a:bodyPr>
          <a:lstStyle/>
          <a:p>
            <a:pPr algn="ctr"/>
            <a:r>
              <a:rPr lang="en-US" sz="4400" spc="-50" dirty="0">
                <a:solidFill>
                  <a:schemeClr val="accent2"/>
                </a:solidFill>
                <a:latin typeface="Times New Roman" panose="02020603050405020304" pitchFamily="18" charset="0"/>
                <a:ea typeface="+mj-ea"/>
                <a:cs typeface="Times New Roman" panose="02020603050405020304" pitchFamily="18" charset="0"/>
              </a:rPr>
              <a:t>Actual Results</a:t>
            </a:r>
            <a:endParaRPr lang="en-AU" sz="4400" spc="-50" dirty="0">
              <a:solidFill>
                <a:schemeClr val="accent2"/>
              </a:solidFill>
              <a:latin typeface="Times New Roman" panose="02020603050405020304" pitchFamily="18" charset="0"/>
              <a:ea typeface="+mj-ea"/>
              <a:cs typeface="Times New Roman" panose="02020603050405020304" pitchFamily="18" charset="0"/>
            </a:endParaRPr>
          </a:p>
        </p:txBody>
      </p:sp>
      <p:pic>
        <p:nvPicPr>
          <p:cNvPr id="9" name="Picture 8" descr="Chart&#10;&#10;Description automatically generated with medium confidence">
            <a:extLst>
              <a:ext uri="{FF2B5EF4-FFF2-40B4-BE49-F238E27FC236}">
                <a16:creationId xmlns:a16="http://schemas.microsoft.com/office/drawing/2014/main" id="{BA869E79-2C0C-4E13-8181-B63D87B38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532871"/>
            <a:ext cx="7920881" cy="4284778"/>
          </a:xfrm>
          <a:prstGeom prst="rect">
            <a:avLst/>
          </a:prstGeom>
        </p:spPr>
      </p:pic>
      <p:sp>
        <p:nvSpPr>
          <p:cNvPr id="10" name="TextBox 9">
            <a:extLst>
              <a:ext uri="{FF2B5EF4-FFF2-40B4-BE49-F238E27FC236}">
                <a16:creationId xmlns:a16="http://schemas.microsoft.com/office/drawing/2014/main" id="{6F1C1E18-A973-4B4E-BEC1-57C4655343B3}"/>
              </a:ext>
            </a:extLst>
          </p:cNvPr>
          <p:cNvSpPr txBox="1"/>
          <p:nvPr/>
        </p:nvSpPr>
        <p:spPr>
          <a:xfrm>
            <a:off x="387107" y="1227869"/>
            <a:ext cx="2949606" cy="369332"/>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Motion detection red color</a:t>
            </a:r>
          </a:p>
        </p:txBody>
      </p:sp>
    </p:spTree>
    <p:extLst>
      <p:ext uri="{BB962C8B-B14F-4D97-AF65-F5344CB8AC3E}">
        <p14:creationId xmlns:p14="http://schemas.microsoft.com/office/powerpoint/2010/main" val="378522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93C474-B41A-43FB-A08B-4EB3B39C7866}"/>
              </a:ext>
            </a:extLst>
          </p:cNvPr>
          <p:cNvSpPr txBox="1"/>
          <p:nvPr/>
        </p:nvSpPr>
        <p:spPr>
          <a:xfrm>
            <a:off x="1752600" y="346761"/>
            <a:ext cx="5173462" cy="769441"/>
          </a:xfrm>
          <a:prstGeom prst="rect">
            <a:avLst/>
          </a:prstGeom>
          <a:noFill/>
        </p:spPr>
        <p:txBody>
          <a:bodyPr wrap="square" rtlCol="0">
            <a:spAutoFit/>
          </a:bodyPr>
          <a:lstStyle/>
          <a:p>
            <a:pPr algn="ctr"/>
            <a:r>
              <a:rPr lang="en-US" sz="4400" spc="-50" dirty="0">
                <a:solidFill>
                  <a:schemeClr val="accent2"/>
                </a:solidFill>
                <a:latin typeface="Times New Roman" panose="02020603050405020304" pitchFamily="18" charset="0"/>
                <a:ea typeface="+mj-ea"/>
                <a:cs typeface="Times New Roman" panose="02020603050405020304" pitchFamily="18" charset="0"/>
              </a:rPr>
              <a:t>Actual Results</a:t>
            </a:r>
            <a:endParaRPr lang="en-AU" sz="4400" spc="-50" dirty="0">
              <a:solidFill>
                <a:schemeClr val="accent2"/>
              </a:solidFill>
              <a:latin typeface="Times New Roman" panose="02020603050405020304" pitchFamily="18" charset="0"/>
              <a:ea typeface="+mj-ea"/>
              <a:cs typeface="Times New Roman" panose="02020603050405020304" pitchFamily="18" charset="0"/>
            </a:endParaRPr>
          </a:p>
        </p:txBody>
      </p:sp>
      <p:pic>
        <p:nvPicPr>
          <p:cNvPr id="3" name="Picture 2" descr="Graphical user interface, application&#10;&#10;Description automatically generated">
            <a:extLst>
              <a:ext uri="{FF2B5EF4-FFF2-40B4-BE49-F238E27FC236}">
                <a16:creationId xmlns:a16="http://schemas.microsoft.com/office/drawing/2014/main" id="{25C54A0B-757B-4CE7-8B08-515860167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980" y="1603828"/>
            <a:ext cx="7794220" cy="4535072"/>
          </a:xfrm>
          <a:prstGeom prst="rect">
            <a:avLst/>
          </a:prstGeom>
        </p:spPr>
      </p:pic>
      <p:sp>
        <p:nvSpPr>
          <p:cNvPr id="7" name="TextBox 6">
            <a:extLst>
              <a:ext uri="{FF2B5EF4-FFF2-40B4-BE49-F238E27FC236}">
                <a16:creationId xmlns:a16="http://schemas.microsoft.com/office/drawing/2014/main" id="{5CB58EBE-06BC-45F6-9BBD-D690263E86C1}"/>
              </a:ext>
            </a:extLst>
          </p:cNvPr>
          <p:cNvSpPr txBox="1"/>
          <p:nvPr/>
        </p:nvSpPr>
        <p:spPr>
          <a:xfrm>
            <a:off x="533400" y="1266699"/>
            <a:ext cx="2949606" cy="369332"/>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Motion detection white color</a:t>
            </a:r>
          </a:p>
        </p:txBody>
      </p:sp>
    </p:spTree>
    <p:extLst>
      <p:ext uri="{BB962C8B-B14F-4D97-AF65-F5344CB8AC3E}">
        <p14:creationId xmlns:p14="http://schemas.microsoft.com/office/powerpoint/2010/main" val="1275302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93C474-B41A-43FB-A08B-4EB3B39C7866}"/>
              </a:ext>
            </a:extLst>
          </p:cNvPr>
          <p:cNvSpPr txBox="1"/>
          <p:nvPr/>
        </p:nvSpPr>
        <p:spPr>
          <a:xfrm>
            <a:off x="1746678" y="300129"/>
            <a:ext cx="5173462" cy="769441"/>
          </a:xfrm>
          <a:prstGeom prst="rect">
            <a:avLst/>
          </a:prstGeom>
          <a:noFill/>
        </p:spPr>
        <p:txBody>
          <a:bodyPr wrap="square" rtlCol="0">
            <a:spAutoFit/>
          </a:bodyPr>
          <a:lstStyle/>
          <a:p>
            <a:pPr algn="ctr"/>
            <a:r>
              <a:rPr lang="en-US" sz="4400" spc="-50" dirty="0">
                <a:solidFill>
                  <a:schemeClr val="accent2"/>
                </a:solidFill>
                <a:latin typeface="Times New Roman" panose="02020603050405020304" pitchFamily="18" charset="0"/>
                <a:ea typeface="+mj-ea"/>
                <a:cs typeface="Times New Roman" panose="02020603050405020304" pitchFamily="18" charset="0"/>
              </a:rPr>
              <a:t>Actual Results</a:t>
            </a:r>
            <a:endParaRPr lang="en-AU" sz="4400" spc="-50" dirty="0">
              <a:solidFill>
                <a:schemeClr val="accent2"/>
              </a:solidFill>
              <a:latin typeface="Times New Roman" panose="02020603050405020304" pitchFamily="18" charset="0"/>
              <a:ea typeface="+mj-ea"/>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1E94A46D-6D44-403F-B91B-7712FB74C2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266" y="1608364"/>
            <a:ext cx="7402286" cy="4163786"/>
          </a:xfrm>
          <a:prstGeom prst="rect">
            <a:avLst/>
          </a:prstGeom>
        </p:spPr>
      </p:pic>
      <p:sp>
        <p:nvSpPr>
          <p:cNvPr id="7" name="TextBox 6">
            <a:extLst>
              <a:ext uri="{FF2B5EF4-FFF2-40B4-BE49-F238E27FC236}">
                <a16:creationId xmlns:a16="http://schemas.microsoft.com/office/drawing/2014/main" id="{8FD2E3A3-23D3-4401-91CB-FEBD6147C5C6}"/>
              </a:ext>
            </a:extLst>
          </p:cNvPr>
          <p:cNvSpPr txBox="1"/>
          <p:nvPr/>
        </p:nvSpPr>
        <p:spPr>
          <a:xfrm>
            <a:off x="415958" y="1300216"/>
            <a:ext cx="2949606" cy="369332"/>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Motion detection Snapshot</a:t>
            </a:r>
          </a:p>
        </p:txBody>
      </p:sp>
    </p:spTree>
    <p:extLst>
      <p:ext uri="{BB962C8B-B14F-4D97-AF65-F5344CB8AC3E}">
        <p14:creationId xmlns:p14="http://schemas.microsoft.com/office/powerpoint/2010/main" val="1217597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DA2722-BBF0-4DE5-B2C3-AAB772F4CAE1}"/>
              </a:ext>
            </a:extLst>
          </p:cNvPr>
          <p:cNvSpPr txBox="1"/>
          <p:nvPr/>
        </p:nvSpPr>
        <p:spPr>
          <a:xfrm>
            <a:off x="1836291" y="250980"/>
            <a:ext cx="5173462" cy="769441"/>
          </a:xfrm>
          <a:prstGeom prst="rect">
            <a:avLst/>
          </a:prstGeom>
          <a:noFill/>
        </p:spPr>
        <p:txBody>
          <a:bodyPr wrap="square" rtlCol="0">
            <a:spAutoFit/>
          </a:bodyPr>
          <a:lstStyle/>
          <a:p>
            <a:pPr algn="ctr"/>
            <a:r>
              <a:rPr lang="en-US" sz="4400" spc="-50" dirty="0">
                <a:solidFill>
                  <a:schemeClr val="accent2"/>
                </a:solidFill>
                <a:latin typeface="Times New Roman" panose="02020603050405020304" pitchFamily="18" charset="0"/>
                <a:ea typeface="+mj-ea"/>
                <a:cs typeface="Times New Roman" panose="02020603050405020304" pitchFamily="18" charset="0"/>
              </a:rPr>
              <a:t>Actual Results  </a:t>
            </a:r>
            <a:endParaRPr lang="en-AU" sz="4400" spc="-50" dirty="0">
              <a:solidFill>
                <a:schemeClr val="accent2"/>
              </a:solidFill>
              <a:latin typeface="Times New Roman" panose="02020603050405020304" pitchFamily="18" charset="0"/>
              <a:ea typeface="+mj-ea"/>
              <a:cs typeface="Times New Roman" panose="02020603050405020304" pitchFamily="18" charset="0"/>
            </a:endParaRPr>
          </a:p>
        </p:txBody>
      </p:sp>
      <p:pic>
        <p:nvPicPr>
          <p:cNvPr id="5" name="2020-12-26 11-15-21">
            <a:hlinkClick r:id="" action="ppaction://media"/>
            <a:extLst>
              <a:ext uri="{FF2B5EF4-FFF2-40B4-BE49-F238E27FC236}">
                <a16:creationId xmlns:a16="http://schemas.microsoft.com/office/drawing/2014/main" id="{C3921000-BBEE-405B-986C-2C8457C07E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0049" y="1668638"/>
            <a:ext cx="7463901" cy="4198445"/>
          </a:xfrm>
          <a:prstGeom prst="rect">
            <a:avLst/>
          </a:prstGeom>
        </p:spPr>
      </p:pic>
      <p:sp>
        <p:nvSpPr>
          <p:cNvPr id="6" name="TextBox 5">
            <a:extLst>
              <a:ext uri="{FF2B5EF4-FFF2-40B4-BE49-F238E27FC236}">
                <a16:creationId xmlns:a16="http://schemas.microsoft.com/office/drawing/2014/main" id="{D2774D36-3725-44D2-A367-FADA899D2456}"/>
              </a:ext>
            </a:extLst>
          </p:cNvPr>
          <p:cNvSpPr txBox="1"/>
          <p:nvPr/>
        </p:nvSpPr>
        <p:spPr>
          <a:xfrm>
            <a:off x="685800" y="1299306"/>
            <a:ext cx="2540583" cy="369332"/>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Motion detection video</a:t>
            </a:r>
          </a:p>
        </p:txBody>
      </p:sp>
    </p:spTree>
    <p:extLst>
      <p:ext uri="{BB962C8B-B14F-4D97-AF65-F5344CB8AC3E}">
        <p14:creationId xmlns:p14="http://schemas.microsoft.com/office/powerpoint/2010/main" val="278799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4265-333C-42BD-B80E-B4A330CD7C8B}"/>
              </a:ext>
            </a:extLst>
          </p:cNvPr>
          <p:cNvSpPr>
            <a:spLocks noGrp="1"/>
          </p:cNvSpPr>
          <p:nvPr>
            <p:ph type="title"/>
          </p:nvPr>
        </p:nvSpPr>
        <p:spPr>
          <a:xfrm>
            <a:off x="628650" y="52598"/>
            <a:ext cx="7886700" cy="994172"/>
          </a:xfrm>
        </p:spPr>
        <p:txBody>
          <a:bodyPr>
            <a:normAutofit/>
          </a:bodyPr>
          <a:lstStyle/>
          <a:p>
            <a:pPr algn="ctr"/>
            <a:r>
              <a:rPr lang="en-US" sz="4400" dirty="0">
                <a:latin typeface="Times New Roman" panose="02020603050405020304" pitchFamily="18" charset="0"/>
                <a:cs typeface="Times New Roman" panose="02020603050405020304" pitchFamily="18" charset="0"/>
              </a:rPr>
              <a:t>EXE File</a:t>
            </a:r>
            <a:endParaRPr lang="en-AU" sz="4400" dirty="0">
              <a:latin typeface="Times New Roman" panose="02020603050405020304" pitchFamily="18" charset="0"/>
              <a:cs typeface="Times New Roman" panose="02020603050405020304" pitchFamily="18" charset="0"/>
            </a:endParaRPr>
          </a:p>
        </p:txBody>
      </p:sp>
      <p:pic>
        <p:nvPicPr>
          <p:cNvPr id="4" name="Graphic 3">
            <a:extLst>
              <a:ext uri="{FF2B5EF4-FFF2-40B4-BE49-F238E27FC236}">
                <a16:creationId xmlns:a16="http://schemas.microsoft.com/office/drawing/2014/main" id="{521102B5-95EF-4229-9E07-4B73AD5E99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510" y="2027808"/>
            <a:ext cx="3498912" cy="3498912"/>
          </a:xfrm>
          <a:prstGeom prst="rect">
            <a:avLst/>
          </a:prstGeom>
        </p:spPr>
      </p:pic>
      <p:sp>
        <p:nvSpPr>
          <p:cNvPr id="5" name="TextBox 4">
            <a:extLst>
              <a:ext uri="{FF2B5EF4-FFF2-40B4-BE49-F238E27FC236}">
                <a16:creationId xmlns:a16="http://schemas.microsoft.com/office/drawing/2014/main" id="{A2C5BE7D-959D-4119-85BD-7DF760C1EF55}"/>
              </a:ext>
            </a:extLst>
          </p:cNvPr>
          <p:cNvSpPr txBox="1"/>
          <p:nvPr/>
        </p:nvSpPr>
        <p:spPr>
          <a:xfrm>
            <a:off x="3458409" y="2253770"/>
            <a:ext cx="6567255" cy="2065950"/>
          </a:xfrm>
          <a:prstGeom prst="rect">
            <a:avLst/>
          </a:prstGeom>
          <a:noFill/>
        </p:spPr>
        <p:txBody>
          <a:bodyPr wrap="square" rtlCol="0">
            <a:spAutoFit/>
          </a:bodyPr>
          <a:lstStyle/>
          <a:p>
            <a:pPr>
              <a:lnSpc>
                <a:spcPct val="150000"/>
              </a:lnSpc>
            </a:pPr>
            <a:r>
              <a:rPr lang="en-US" sz="1350" dirty="0">
                <a:latin typeface="Times New Roman" panose="02020603050405020304" pitchFamily="18" charset="0"/>
                <a:cs typeface="Times New Roman" panose="02020603050405020304" pitchFamily="18" charset="0"/>
              </a:rPr>
              <a:t>File Name: COE_510_openCV.exe</a:t>
            </a:r>
          </a:p>
          <a:p>
            <a:pPr>
              <a:lnSpc>
                <a:spcPct val="150000"/>
              </a:lnSpc>
            </a:pPr>
            <a:r>
              <a:rPr lang="en-US" sz="1350" dirty="0">
                <a:latin typeface="Times New Roman" panose="02020603050405020304" pitchFamily="18" charset="0"/>
                <a:cs typeface="Times New Roman" panose="02020603050405020304" pitchFamily="18" charset="0"/>
              </a:rPr>
              <a:t>File size: 242 MB</a:t>
            </a:r>
          </a:p>
          <a:p>
            <a:endParaRPr lang="en-US" sz="1350" dirty="0">
              <a:latin typeface="Times New Roman" panose="02020603050405020304" pitchFamily="18" charset="0"/>
              <a:cs typeface="Times New Roman" panose="02020603050405020304" pitchFamily="18" charset="0"/>
            </a:endParaRPr>
          </a:p>
          <a:p>
            <a:pPr>
              <a:lnSpc>
                <a:spcPct val="150000"/>
              </a:lnSpc>
            </a:pPr>
            <a:r>
              <a:rPr lang="en-US" sz="1350" dirty="0">
                <a:latin typeface="Times New Roman" panose="02020603050405020304" pitchFamily="18" charset="0"/>
                <a:cs typeface="Times New Roman" panose="02020603050405020304" pitchFamily="18" charset="0"/>
              </a:rPr>
              <a:t>Notes:</a:t>
            </a:r>
          </a:p>
          <a:p>
            <a:pPr>
              <a:lnSpc>
                <a:spcPct val="150000"/>
              </a:lnSpc>
            </a:pPr>
            <a:r>
              <a:rPr lang="en-US" sz="1350" dirty="0">
                <a:latin typeface="Times New Roman" panose="02020603050405020304" pitchFamily="18" charset="0"/>
                <a:cs typeface="Times New Roman" panose="02020603050405020304" pitchFamily="18" charset="0"/>
              </a:rPr>
              <a:t>1-This file works even if you don’t have python on your computer</a:t>
            </a:r>
          </a:p>
          <a:p>
            <a:pPr>
              <a:lnSpc>
                <a:spcPct val="150000"/>
              </a:lnSpc>
            </a:pPr>
            <a:r>
              <a:rPr lang="en-US" sz="1350" dirty="0">
                <a:latin typeface="Times New Roman" panose="02020603050405020304" pitchFamily="18" charset="0"/>
                <a:cs typeface="Times New Roman" panose="02020603050405020304" pitchFamily="18" charset="0"/>
              </a:rPr>
              <a:t>2-Usually you will need to deactivate the antivirus if you want to use this file</a:t>
            </a:r>
          </a:p>
          <a:p>
            <a:endParaRPr lang="en-AU" sz="1350" dirty="0"/>
          </a:p>
        </p:txBody>
      </p:sp>
      <p:sp>
        <p:nvSpPr>
          <p:cNvPr id="3" name="TextBox 2">
            <a:extLst>
              <a:ext uri="{FF2B5EF4-FFF2-40B4-BE49-F238E27FC236}">
                <a16:creationId xmlns:a16="http://schemas.microsoft.com/office/drawing/2014/main" id="{5998E855-5959-4008-B3E1-479599FE0EB1}"/>
              </a:ext>
            </a:extLst>
          </p:cNvPr>
          <p:cNvSpPr txBox="1"/>
          <p:nvPr/>
        </p:nvSpPr>
        <p:spPr>
          <a:xfrm>
            <a:off x="413646" y="5241515"/>
            <a:ext cx="3241735" cy="600164"/>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URL: </a:t>
            </a:r>
          </a:p>
          <a:p>
            <a:r>
              <a:rPr lang="en-US" sz="600" dirty="0">
                <a:hlinkClick r:id="rId4"/>
              </a:rPr>
              <a:t>https://drive.google.com/drive/folders/1SHTNAtZzVMG6yjDRK-7k1pYQNmsuU9S7?usp=sharing</a:t>
            </a:r>
            <a:endParaRPr lang="en-US" sz="600" dirty="0"/>
          </a:p>
          <a:p>
            <a:endParaRPr lang="en-AU" sz="1350" dirty="0"/>
          </a:p>
        </p:txBody>
      </p:sp>
    </p:spTree>
    <p:extLst>
      <p:ext uri="{BB962C8B-B14F-4D97-AF65-F5344CB8AC3E}">
        <p14:creationId xmlns:p14="http://schemas.microsoft.com/office/powerpoint/2010/main" val="2633724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3630-365B-440E-A52A-709725152DD1}"/>
              </a:ext>
            </a:extLst>
          </p:cNvPr>
          <p:cNvSpPr>
            <a:spLocks noGrp="1"/>
          </p:cNvSpPr>
          <p:nvPr>
            <p:ph type="title"/>
          </p:nvPr>
        </p:nvSpPr>
        <p:spPr>
          <a:xfrm>
            <a:off x="686261" y="572111"/>
            <a:ext cx="7886700" cy="629926"/>
          </a:xfrm>
        </p:spPr>
        <p:txBody>
          <a:bodyPr>
            <a:noAutofit/>
          </a:bodyPr>
          <a:lstStyle/>
          <a:p>
            <a:pPr algn="ctr"/>
            <a:r>
              <a:rPr lang="en-US" sz="4400" dirty="0">
                <a:latin typeface="Times New Roman" panose="02020603050405020304" pitchFamily="18" charset="0"/>
                <a:cs typeface="Times New Roman" panose="02020603050405020304" pitchFamily="18" charset="0"/>
              </a:rPr>
              <a:t>ROS Nodes</a:t>
            </a:r>
            <a:endParaRPr lang="en-AU" sz="4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B1AA7C7-A13D-46B3-9BB4-A09BB4943EC8}"/>
              </a:ext>
            </a:extLst>
          </p:cNvPr>
          <p:cNvSpPr txBox="1"/>
          <p:nvPr/>
        </p:nvSpPr>
        <p:spPr>
          <a:xfrm>
            <a:off x="310995" y="2834762"/>
            <a:ext cx="1985824" cy="1682384"/>
          </a:xfrm>
          <a:prstGeom prst="rect">
            <a:avLst/>
          </a:prstGeom>
          <a:noFill/>
        </p:spPr>
        <p:txBody>
          <a:bodyPr wrap="square" rtlCol="0">
            <a:spAutoFit/>
          </a:bodyPr>
          <a:lstStyle/>
          <a:p>
            <a:pPr>
              <a:lnSpc>
                <a:spcPct val="150000"/>
              </a:lnSpc>
            </a:pPr>
            <a:r>
              <a:rPr lang="en-US" sz="3000" b="1" dirty="0">
                <a:latin typeface="Times New Roman" panose="02020603050405020304" pitchFamily="18" charset="0"/>
                <a:cs typeface="Times New Roman" panose="02020603050405020304" pitchFamily="18" charset="0"/>
              </a:rPr>
              <a:t>Publishers</a:t>
            </a:r>
          </a:p>
          <a:p>
            <a:pPr>
              <a:lnSpc>
                <a:spcPct val="150000"/>
              </a:lnSpc>
            </a:pPr>
            <a:r>
              <a:rPr lang="en-AU" sz="1350" dirty="0">
                <a:latin typeface="Times New Roman" panose="02020603050405020304" pitchFamily="18" charset="0"/>
                <a:cs typeface="Times New Roman" panose="02020603050405020304" pitchFamily="18" charset="0"/>
              </a:rPr>
              <a:t>blue_publisher.py</a:t>
            </a:r>
          </a:p>
          <a:p>
            <a:pPr>
              <a:lnSpc>
                <a:spcPct val="150000"/>
              </a:lnSpc>
            </a:pPr>
            <a:r>
              <a:rPr lang="en-AU" sz="1350" dirty="0">
                <a:latin typeface="Times New Roman" panose="02020603050405020304" pitchFamily="18" charset="0"/>
                <a:cs typeface="Times New Roman" panose="02020603050405020304" pitchFamily="18" charset="0"/>
              </a:rPr>
              <a:t>motion_publisher.py</a:t>
            </a:r>
          </a:p>
          <a:p>
            <a:pPr>
              <a:lnSpc>
                <a:spcPct val="150000"/>
              </a:lnSpc>
            </a:pPr>
            <a:r>
              <a:rPr lang="en-AU" sz="1350" dirty="0">
                <a:latin typeface="Times New Roman" panose="02020603050405020304" pitchFamily="18" charset="0"/>
                <a:cs typeface="Times New Roman" panose="02020603050405020304" pitchFamily="18" charset="0"/>
              </a:rPr>
              <a:t>red_publisher.py</a:t>
            </a:r>
          </a:p>
        </p:txBody>
      </p:sp>
      <p:sp>
        <p:nvSpPr>
          <p:cNvPr id="5" name="TextBox 4">
            <a:extLst>
              <a:ext uri="{FF2B5EF4-FFF2-40B4-BE49-F238E27FC236}">
                <a16:creationId xmlns:a16="http://schemas.microsoft.com/office/drawing/2014/main" id="{08FE2937-7860-4834-AEAF-6A2835628242}"/>
              </a:ext>
            </a:extLst>
          </p:cNvPr>
          <p:cNvSpPr txBox="1"/>
          <p:nvPr/>
        </p:nvSpPr>
        <p:spPr>
          <a:xfrm>
            <a:off x="2423323" y="2834761"/>
            <a:ext cx="2275181" cy="1682384"/>
          </a:xfrm>
          <a:prstGeom prst="rect">
            <a:avLst/>
          </a:prstGeom>
          <a:noFill/>
        </p:spPr>
        <p:txBody>
          <a:bodyPr wrap="square" rtlCol="0">
            <a:spAutoFit/>
          </a:bodyPr>
          <a:lstStyle/>
          <a:p>
            <a:pPr>
              <a:lnSpc>
                <a:spcPct val="150000"/>
              </a:lnSpc>
            </a:pPr>
            <a:r>
              <a:rPr lang="en-US" sz="3000" b="1" dirty="0">
                <a:latin typeface="Times New Roman" panose="02020603050405020304" pitchFamily="18" charset="0"/>
                <a:cs typeface="Times New Roman" panose="02020603050405020304" pitchFamily="18" charset="0"/>
              </a:rPr>
              <a:t>Subscribers:</a:t>
            </a:r>
          </a:p>
          <a:p>
            <a:pPr>
              <a:lnSpc>
                <a:spcPct val="150000"/>
              </a:lnSpc>
            </a:pPr>
            <a:r>
              <a:rPr lang="en-AU" sz="1350" dirty="0">
                <a:latin typeface="Times New Roman" panose="02020603050405020304" pitchFamily="18" charset="0"/>
                <a:cs typeface="Times New Roman" panose="02020603050405020304" pitchFamily="18" charset="0"/>
              </a:rPr>
              <a:t>blue_subscriber.py</a:t>
            </a:r>
          </a:p>
          <a:p>
            <a:pPr>
              <a:lnSpc>
                <a:spcPct val="150000"/>
              </a:lnSpc>
            </a:pPr>
            <a:r>
              <a:rPr lang="en-AU" sz="1350" dirty="0">
                <a:latin typeface="Times New Roman" panose="02020603050405020304" pitchFamily="18" charset="0"/>
                <a:cs typeface="Times New Roman" panose="02020603050405020304" pitchFamily="18" charset="0"/>
              </a:rPr>
              <a:t>motion_subscriber.py</a:t>
            </a:r>
          </a:p>
          <a:p>
            <a:pPr>
              <a:lnSpc>
                <a:spcPct val="150000"/>
              </a:lnSpc>
            </a:pPr>
            <a:r>
              <a:rPr lang="en-AU" sz="1350" dirty="0">
                <a:latin typeface="Times New Roman" panose="02020603050405020304" pitchFamily="18" charset="0"/>
                <a:cs typeface="Times New Roman" panose="02020603050405020304" pitchFamily="18" charset="0"/>
              </a:rPr>
              <a:t>red_subscriber.py</a:t>
            </a:r>
          </a:p>
        </p:txBody>
      </p:sp>
      <p:sp>
        <p:nvSpPr>
          <p:cNvPr id="6" name="TextBox 5">
            <a:extLst>
              <a:ext uri="{FF2B5EF4-FFF2-40B4-BE49-F238E27FC236}">
                <a16:creationId xmlns:a16="http://schemas.microsoft.com/office/drawing/2014/main" id="{9CB2E04F-47C3-4E92-AAC7-A9FB57310014}"/>
              </a:ext>
            </a:extLst>
          </p:cNvPr>
          <p:cNvSpPr txBox="1"/>
          <p:nvPr/>
        </p:nvSpPr>
        <p:spPr>
          <a:xfrm>
            <a:off x="5290263" y="2834761"/>
            <a:ext cx="1796618" cy="1682384"/>
          </a:xfrm>
          <a:prstGeom prst="rect">
            <a:avLst/>
          </a:prstGeom>
          <a:noFill/>
        </p:spPr>
        <p:txBody>
          <a:bodyPr wrap="square" rtlCol="0">
            <a:spAutoFit/>
          </a:bodyPr>
          <a:lstStyle/>
          <a:p>
            <a:pPr>
              <a:lnSpc>
                <a:spcPct val="150000"/>
              </a:lnSpc>
            </a:pPr>
            <a:r>
              <a:rPr lang="en-US" sz="3000" b="1" dirty="0">
                <a:latin typeface="Times New Roman" panose="02020603050405020304" pitchFamily="18" charset="0"/>
                <a:cs typeface="Times New Roman" panose="02020603050405020304" pitchFamily="18" charset="0"/>
              </a:rPr>
              <a:t>Servers:</a:t>
            </a:r>
          </a:p>
          <a:p>
            <a:pPr>
              <a:lnSpc>
                <a:spcPct val="150000"/>
              </a:lnSpc>
            </a:pPr>
            <a:r>
              <a:rPr lang="en-AU" sz="1350" dirty="0">
                <a:latin typeface="Times New Roman" panose="02020603050405020304" pitchFamily="18" charset="0"/>
                <a:cs typeface="Times New Roman" panose="02020603050405020304" pitchFamily="18" charset="0"/>
              </a:rPr>
              <a:t>blue_server.py</a:t>
            </a:r>
          </a:p>
          <a:p>
            <a:pPr>
              <a:lnSpc>
                <a:spcPct val="150000"/>
              </a:lnSpc>
            </a:pPr>
            <a:r>
              <a:rPr lang="en-AU" sz="1350" b="1" dirty="0">
                <a:latin typeface="Times New Roman" panose="02020603050405020304" pitchFamily="18" charset="0"/>
                <a:cs typeface="Times New Roman" panose="02020603050405020304" pitchFamily="18" charset="0"/>
              </a:rPr>
              <a:t>motion_server.py</a:t>
            </a:r>
          </a:p>
          <a:p>
            <a:pPr>
              <a:lnSpc>
                <a:spcPct val="150000"/>
              </a:lnSpc>
            </a:pPr>
            <a:r>
              <a:rPr lang="en-AU" sz="1350" dirty="0">
                <a:latin typeface="Times New Roman" panose="02020603050405020304" pitchFamily="18" charset="0"/>
                <a:cs typeface="Times New Roman" panose="02020603050405020304" pitchFamily="18" charset="0"/>
              </a:rPr>
              <a:t>red_server.py</a:t>
            </a:r>
          </a:p>
        </p:txBody>
      </p:sp>
      <p:sp>
        <p:nvSpPr>
          <p:cNvPr id="7" name="TextBox 6">
            <a:extLst>
              <a:ext uri="{FF2B5EF4-FFF2-40B4-BE49-F238E27FC236}">
                <a16:creationId xmlns:a16="http://schemas.microsoft.com/office/drawing/2014/main" id="{FDBD25CA-55A1-4F62-8E01-5203CE299A60}"/>
              </a:ext>
            </a:extLst>
          </p:cNvPr>
          <p:cNvSpPr txBox="1"/>
          <p:nvPr/>
        </p:nvSpPr>
        <p:spPr>
          <a:xfrm>
            <a:off x="7229476" y="2834761"/>
            <a:ext cx="1796618" cy="1682384"/>
          </a:xfrm>
          <a:prstGeom prst="rect">
            <a:avLst/>
          </a:prstGeom>
          <a:noFill/>
        </p:spPr>
        <p:txBody>
          <a:bodyPr wrap="square" rtlCol="0">
            <a:spAutoFit/>
          </a:bodyPr>
          <a:lstStyle/>
          <a:p>
            <a:pPr>
              <a:lnSpc>
                <a:spcPct val="150000"/>
              </a:lnSpc>
            </a:pPr>
            <a:r>
              <a:rPr lang="en-US" sz="3000" b="1" dirty="0">
                <a:latin typeface="Times New Roman" panose="02020603050405020304" pitchFamily="18" charset="0"/>
                <a:cs typeface="Times New Roman" panose="02020603050405020304" pitchFamily="18" charset="0"/>
              </a:rPr>
              <a:t>Clients:</a:t>
            </a:r>
          </a:p>
          <a:p>
            <a:pPr>
              <a:lnSpc>
                <a:spcPct val="150000"/>
              </a:lnSpc>
            </a:pPr>
            <a:r>
              <a:rPr lang="en-AU" sz="1350" dirty="0">
                <a:latin typeface="Times New Roman" panose="02020603050405020304" pitchFamily="18" charset="0"/>
                <a:cs typeface="Times New Roman" panose="02020603050405020304" pitchFamily="18" charset="0"/>
              </a:rPr>
              <a:t>blue_client.py</a:t>
            </a:r>
          </a:p>
          <a:p>
            <a:pPr>
              <a:lnSpc>
                <a:spcPct val="150000"/>
              </a:lnSpc>
            </a:pPr>
            <a:r>
              <a:rPr lang="en-AU" sz="1350" b="1" dirty="0">
                <a:latin typeface="Times New Roman" panose="02020603050405020304" pitchFamily="18" charset="0"/>
                <a:cs typeface="Times New Roman" panose="02020603050405020304" pitchFamily="18" charset="0"/>
              </a:rPr>
              <a:t>motion_client.py</a:t>
            </a:r>
          </a:p>
          <a:p>
            <a:pPr>
              <a:lnSpc>
                <a:spcPct val="150000"/>
              </a:lnSpc>
            </a:pPr>
            <a:r>
              <a:rPr lang="en-AU" sz="1350" dirty="0">
                <a:latin typeface="Times New Roman" panose="02020603050405020304" pitchFamily="18" charset="0"/>
                <a:cs typeface="Times New Roman" panose="02020603050405020304" pitchFamily="18" charset="0"/>
              </a:rPr>
              <a:t>red_client.py</a:t>
            </a:r>
          </a:p>
        </p:txBody>
      </p:sp>
      <p:cxnSp>
        <p:nvCxnSpPr>
          <p:cNvPr id="12" name="Straight Arrow Connector 11">
            <a:extLst>
              <a:ext uri="{FF2B5EF4-FFF2-40B4-BE49-F238E27FC236}">
                <a16:creationId xmlns:a16="http://schemas.microsoft.com/office/drawing/2014/main" id="{3042B511-7039-441D-8178-8892BA22FA78}"/>
              </a:ext>
            </a:extLst>
          </p:cNvPr>
          <p:cNvCxnSpPr/>
          <p:nvPr/>
        </p:nvCxnSpPr>
        <p:spPr>
          <a:xfrm>
            <a:off x="1711171" y="3757637"/>
            <a:ext cx="5856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4D3EB5A-A8C2-491A-9B3A-19FE893E929A}"/>
              </a:ext>
            </a:extLst>
          </p:cNvPr>
          <p:cNvCxnSpPr/>
          <p:nvPr/>
        </p:nvCxnSpPr>
        <p:spPr>
          <a:xfrm>
            <a:off x="1837676" y="4065026"/>
            <a:ext cx="5856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D253A1-D962-4348-8DB4-4AC9DBAE84C9}"/>
              </a:ext>
            </a:extLst>
          </p:cNvPr>
          <p:cNvCxnSpPr/>
          <p:nvPr/>
        </p:nvCxnSpPr>
        <p:spPr>
          <a:xfrm>
            <a:off x="1693277" y="4359099"/>
            <a:ext cx="5856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1F83DE6-B53A-46A3-8D6F-9A38AA085BC3}"/>
              </a:ext>
            </a:extLst>
          </p:cNvPr>
          <p:cNvCxnSpPr/>
          <p:nvPr/>
        </p:nvCxnSpPr>
        <p:spPr>
          <a:xfrm>
            <a:off x="6559488" y="3765394"/>
            <a:ext cx="5856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1E42C1-3EFA-4491-A506-6CD850115AD0}"/>
              </a:ext>
            </a:extLst>
          </p:cNvPr>
          <p:cNvCxnSpPr/>
          <p:nvPr/>
        </p:nvCxnSpPr>
        <p:spPr>
          <a:xfrm>
            <a:off x="6705600" y="4065026"/>
            <a:ext cx="5856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A9CFF8-1E99-4FAA-B152-DA28BB8A9DFC}"/>
              </a:ext>
            </a:extLst>
          </p:cNvPr>
          <p:cNvCxnSpPr/>
          <p:nvPr/>
        </p:nvCxnSpPr>
        <p:spPr>
          <a:xfrm>
            <a:off x="6501233" y="4378671"/>
            <a:ext cx="5856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A542EC-BC51-4287-8203-CC8429037EDC}"/>
              </a:ext>
            </a:extLst>
          </p:cNvPr>
          <p:cNvSpPr txBox="1"/>
          <p:nvPr/>
        </p:nvSpPr>
        <p:spPr>
          <a:xfrm>
            <a:off x="5267236" y="2425111"/>
            <a:ext cx="3565769"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For Image Detection</a:t>
            </a:r>
            <a:endParaRPr lang="en-AU" sz="3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AC5D2AC-D93E-4435-AB45-CD0DBCA7E732}"/>
              </a:ext>
            </a:extLst>
          </p:cNvPr>
          <p:cNvSpPr txBox="1"/>
          <p:nvPr/>
        </p:nvSpPr>
        <p:spPr>
          <a:xfrm>
            <a:off x="327261" y="2425111"/>
            <a:ext cx="4302350"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For Video Detection</a:t>
            </a:r>
            <a:endParaRPr lang="en-AU"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08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07739"/>
            <a:ext cx="7543800" cy="670561"/>
          </a:xfrm>
        </p:spPr>
        <p:txBody>
          <a:bodyPr>
            <a:normAutofit/>
          </a:bodyPr>
          <a:lstStyle/>
          <a:p>
            <a:pPr algn="ctr"/>
            <a:r>
              <a:rPr lang="en-US" sz="4400" dirty="0">
                <a:latin typeface="Times New Roman" panose="02020603050405020304" pitchFamily="18" charset="0"/>
                <a:cs typeface="Times New Roman" panose="02020603050405020304" pitchFamily="18" charset="0"/>
              </a:rPr>
              <a:t>Outline</a:t>
            </a:r>
          </a:p>
        </p:txBody>
      </p:sp>
      <p:sp>
        <p:nvSpPr>
          <p:cNvPr id="3" name="Content Placeholder 2"/>
          <p:cNvSpPr>
            <a:spLocks noGrp="1"/>
          </p:cNvSpPr>
          <p:nvPr>
            <p:ph idx="1"/>
          </p:nvPr>
        </p:nvSpPr>
        <p:spPr>
          <a:xfrm>
            <a:off x="609600" y="1344861"/>
            <a:ext cx="8001000" cy="5105400"/>
          </a:xfrm>
        </p:spPr>
        <p:txBody>
          <a:bodyPr/>
          <a:lstStyle/>
          <a:p>
            <a:pPr marL="457200" indent="-457200" algn="just" eaLnBrk="1" hangingPunct="1">
              <a:buFont typeface="Wingdings" pitchFamily="2" charset="2"/>
              <a:buChar char="v"/>
            </a:pPr>
            <a:r>
              <a:rPr lang="en-US" sz="2400" dirty="0">
                <a:latin typeface="Times New Roman" panose="02020603050405020304" pitchFamily="18" charset="0"/>
                <a:cs typeface="Times New Roman" panose="02020603050405020304" pitchFamily="18" charset="0"/>
              </a:rPr>
              <a:t>Introduction</a:t>
            </a:r>
          </a:p>
          <a:p>
            <a:pPr marL="457200" indent="-457200" algn="just" eaLnBrk="1" hangingPunct="1">
              <a:buFont typeface="Wingdings" pitchFamily="2" charset="2"/>
              <a:buChar char="v"/>
            </a:pPr>
            <a:r>
              <a:rPr lang="en-US" sz="2400" dirty="0">
                <a:latin typeface="Times New Roman" panose="02020603050405020304" pitchFamily="18" charset="0"/>
                <a:cs typeface="Times New Roman" panose="02020603050405020304" pitchFamily="18" charset="0"/>
              </a:rPr>
              <a:t>Problem Statement</a:t>
            </a:r>
          </a:p>
          <a:p>
            <a:pPr marL="457200" indent="-457200" algn="just" eaLnBrk="1" hangingPunct="1">
              <a:buFont typeface="Wingdings" pitchFamily="2" charset="2"/>
              <a:buChar char="v"/>
            </a:pPr>
            <a:r>
              <a:rPr lang="en-US" sz="2400" dirty="0">
                <a:latin typeface="Times New Roman" panose="02020603050405020304" pitchFamily="18" charset="0"/>
                <a:cs typeface="Times New Roman" panose="02020603050405020304" pitchFamily="18" charset="0"/>
              </a:rPr>
              <a:t>Proposed Solution</a:t>
            </a:r>
          </a:p>
          <a:p>
            <a:pPr marL="457200" indent="-457200" algn="just" eaLnBrk="1" hangingPunct="1">
              <a:buFont typeface="Wingdings" pitchFamily="2" charset="2"/>
              <a:buChar char="v"/>
            </a:pPr>
            <a:r>
              <a:rPr lang="en-US" sz="2400" dirty="0">
                <a:latin typeface="Times New Roman" panose="02020603050405020304" pitchFamily="18" charset="0"/>
                <a:cs typeface="Times New Roman" panose="02020603050405020304" pitchFamily="18" charset="0"/>
              </a:rPr>
              <a:t>Related Work</a:t>
            </a:r>
          </a:p>
          <a:p>
            <a:pPr marL="457200" indent="-457200" algn="just">
              <a:buFont typeface="Wingdings" pitchFamily="2" charset="2"/>
              <a:buChar char="v"/>
            </a:pPr>
            <a:r>
              <a:rPr lang="en-US" sz="2400" dirty="0">
                <a:latin typeface="Times New Roman" panose="02020603050405020304" pitchFamily="18" charset="0"/>
                <a:cs typeface="Times New Roman" panose="02020603050405020304" pitchFamily="18" charset="0"/>
              </a:rPr>
              <a:t>Proposed Solution (Crowd Detection)</a:t>
            </a:r>
          </a:p>
          <a:p>
            <a:pPr marL="457200" indent="-457200" algn="just">
              <a:buFont typeface="Wingdings" pitchFamily="2" charset="2"/>
              <a:buChar char="v"/>
            </a:pPr>
            <a:r>
              <a:rPr lang="en-US" sz="2400" dirty="0">
                <a:latin typeface="Times New Roman" panose="02020603050405020304" pitchFamily="18" charset="0"/>
                <a:cs typeface="Times New Roman" panose="02020603050405020304" pitchFamily="18" charset="0"/>
              </a:rPr>
              <a:t>System Design</a:t>
            </a:r>
          </a:p>
          <a:p>
            <a:pPr marL="457200" indent="-457200" algn="just">
              <a:buFont typeface="Wingdings" pitchFamily="2" charset="2"/>
              <a:buChar char="v"/>
            </a:pPr>
            <a:r>
              <a:rPr lang="en-US" sz="2400" dirty="0">
                <a:latin typeface="Times New Roman" panose="02020603050405020304" pitchFamily="18" charset="0"/>
                <a:cs typeface="Times New Roman" panose="02020603050405020304" pitchFamily="18" charset="0"/>
              </a:rPr>
              <a:t>System Prototype</a:t>
            </a:r>
          </a:p>
          <a:p>
            <a:pPr marL="457200" indent="-457200" algn="just">
              <a:buFont typeface="Wingdings" pitchFamily="2" charset="2"/>
              <a:buChar char="v"/>
            </a:pPr>
            <a:r>
              <a:rPr lang="en-US" sz="2400" dirty="0">
                <a:latin typeface="Times New Roman" panose="02020603050405020304" pitchFamily="18" charset="0"/>
                <a:cs typeface="Times New Roman" panose="02020603050405020304" pitchFamily="18" charset="0"/>
              </a:rPr>
              <a:t>Discussion</a:t>
            </a:r>
          </a:p>
          <a:p>
            <a:pPr marL="457200" indent="-457200" algn="just">
              <a:buFont typeface="Wingdings" pitchFamily="2" charset="2"/>
              <a:buChar char="v"/>
            </a:pPr>
            <a:r>
              <a:rPr lang="en-US" sz="2400" dirty="0">
                <a:latin typeface="Times New Roman" panose="02020603050405020304" pitchFamily="18" charset="0"/>
                <a:cs typeface="Times New Roman" panose="02020603050405020304" pitchFamily="18" charset="0"/>
              </a:rPr>
              <a:t>Conclusion and Future work </a:t>
            </a:r>
          </a:p>
          <a:p>
            <a:pPr marL="457200" indent="-457200" algn="just">
              <a:buFont typeface="Wingdings" pitchFamily="2" charset="2"/>
              <a:buChar char="v"/>
            </a:pPr>
            <a:endParaRPr lang="en-US" dirty="0">
              <a:latin typeface="Arial" charset="0"/>
              <a:cs typeface="Arial" charset="0"/>
            </a:endParaRPr>
          </a:p>
        </p:txBody>
      </p:sp>
      <p:sp>
        <p:nvSpPr>
          <p:cNvPr id="4" name="Slide Number Placeholder 3"/>
          <p:cNvSpPr>
            <a:spLocks noGrp="1"/>
          </p:cNvSpPr>
          <p:nvPr>
            <p:ph type="sldNum" sz="quarter" idx="12"/>
          </p:nvPr>
        </p:nvSpPr>
        <p:spPr/>
        <p:txBody>
          <a:bodyPr/>
          <a:lstStyle/>
          <a:p>
            <a:fld id="{5263E90C-44EA-4B82-8AE3-0DA46ECF37DC}"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EC37-AC37-4FDB-B418-A948431358CE}"/>
              </a:ext>
            </a:extLst>
          </p:cNvPr>
          <p:cNvSpPr>
            <a:spLocks noGrp="1"/>
          </p:cNvSpPr>
          <p:nvPr>
            <p:ph type="title"/>
          </p:nvPr>
        </p:nvSpPr>
        <p:spPr>
          <a:xfrm>
            <a:off x="2286001" y="2463938"/>
            <a:ext cx="4038600" cy="1879462"/>
          </a:xfrm>
        </p:spPr>
        <p:txBody>
          <a:bodyPr>
            <a:normAutofit/>
          </a:bodyPr>
          <a:lstStyle/>
          <a:p>
            <a:pPr algn="ctr"/>
            <a:r>
              <a:rPr lang="en-AU" sz="6000" b="1" dirty="0">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72038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3630-365B-440E-A52A-709725152DD1}"/>
              </a:ext>
            </a:extLst>
          </p:cNvPr>
          <p:cNvSpPr>
            <a:spLocks noGrp="1"/>
          </p:cNvSpPr>
          <p:nvPr>
            <p:ph type="title"/>
          </p:nvPr>
        </p:nvSpPr>
        <p:spPr>
          <a:xfrm>
            <a:off x="686261" y="572111"/>
            <a:ext cx="7886700" cy="629926"/>
          </a:xfrm>
        </p:spPr>
        <p:txBody>
          <a:bodyPr>
            <a:noAutofit/>
          </a:bodyPr>
          <a:lstStyle/>
          <a:p>
            <a:pPr algn="ctr"/>
            <a:r>
              <a:rPr lang="en-US" sz="4400" dirty="0">
                <a:latin typeface="Times New Roman" panose="02020603050405020304" pitchFamily="18" charset="0"/>
                <a:cs typeface="Times New Roman" panose="02020603050405020304" pitchFamily="18" charset="0"/>
              </a:rPr>
              <a:t>Conclusion and Future work</a:t>
            </a:r>
            <a:endParaRPr lang="en-AU" sz="4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CDD1D99F-F017-4F92-93B6-DB8620E68AE3}"/>
              </a:ext>
            </a:extLst>
          </p:cNvPr>
          <p:cNvSpPr txBox="1"/>
          <p:nvPr/>
        </p:nvSpPr>
        <p:spPr>
          <a:xfrm>
            <a:off x="304800" y="1162050"/>
            <a:ext cx="8752115" cy="3317831"/>
          </a:xfrm>
          <a:prstGeom prst="rect">
            <a:avLst/>
          </a:prstGeom>
        </p:spPr>
        <p:txBody>
          <a:bodyPr wrap="square">
            <a:spAutoFit/>
          </a:bodyPr>
          <a:lstStyle>
            <a:defPPr>
              <a:defRPr lang="en-US"/>
            </a:defPPr>
            <a:lvl2pPr marL="342900" lvl="1" indent="-342900">
              <a:buFont typeface="Wingdings" pitchFamily="2" charset="2"/>
              <a:buChar char="v"/>
              <a:defRPr sz="2000" b="1">
                <a:solidFill>
                  <a:srgbClr val="008000"/>
                </a:solidFill>
              </a:defRPr>
            </a:lvl2pPr>
          </a:lstStyle>
          <a:p>
            <a:pPr marL="457200" lvl="1" indent="-457200">
              <a:lnSpc>
                <a:spcPct val="80000"/>
              </a:lnSpc>
              <a:spcBef>
                <a:spcPct val="20000"/>
              </a:spcBef>
              <a:buClr>
                <a:srgbClr val="008000"/>
              </a:buClr>
            </a:pPr>
            <a:endParaRPr lang="en-US" sz="1800" b="0" dirty="0">
              <a:solidFill>
                <a:srgbClr val="242021"/>
              </a:solidFill>
              <a:latin typeface="TimesNewRoman"/>
            </a:endParaRPr>
          </a:p>
          <a:p>
            <a:pPr marL="457200" lvl="1" indent="-457200">
              <a:lnSpc>
                <a:spcPct val="80000"/>
              </a:lnSpc>
              <a:spcBef>
                <a:spcPct val="20000"/>
              </a:spcBef>
              <a:buClr>
                <a:srgbClr val="008000"/>
              </a:buClr>
            </a:pPr>
            <a:r>
              <a:rPr lang="en-US" sz="2400" b="0" dirty="0">
                <a:solidFill>
                  <a:srgbClr val="242021"/>
                </a:solidFill>
                <a:latin typeface="TimesNewRoman"/>
              </a:rPr>
              <a:t>In this project we introduce a framework for simulating UAV-UGV integrated system.</a:t>
            </a:r>
          </a:p>
          <a:p>
            <a:pPr marL="457200" lvl="1" indent="-457200">
              <a:lnSpc>
                <a:spcPct val="80000"/>
              </a:lnSpc>
              <a:spcBef>
                <a:spcPct val="20000"/>
              </a:spcBef>
              <a:buClr>
                <a:srgbClr val="008000"/>
              </a:buClr>
            </a:pPr>
            <a:r>
              <a:rPr lang="en-US" sz="2400" b="0" dirty="0">
                <a:solidFill>
                  <a:srgbClr val="242021"/>
                </a:solidFill>
                <a:latin typeface="TimesNewRoman"/>
              </a:rPr>
              <a:t>We used state-of-the-art tools to implement the simulation.</a:t>
            </a:r>
          </a:p>
          <a:p>
            <a:pPr marL="457200" lvl="1" indent="-457200">
              <a:lnSpc>
                <a:spcPct val="80000"/>
              </a:lnSpc>
              <a:spcBef>
                <a:spcPct val="20000"/>
              </a:spcBef>
              <a:buClr>
                <a:srgbClr val="008000"/>
              </a:buClr>
            </a:pPr>
            <a:r>
              <a:rPr lang="en-US" sz="2400" b="0" dirty="0">
                <a:solidFill>
                  <a:srgbClr val="242021"/>
                </a:solidFill>
                <a:latin typeface="TimesNewRoman"/>
              </a:rPr>
              <a:t>For the future work:</a:t>
            </a:r>
          </a:p>
          <a:p>
            <a:pPr marL="1028700" lvl="2" indent="-457200">
              <a:lnSpc>
                <a:spcPct val="80000"/>
              </a:lnSpc>
              <a:spcBef>
                <a:spcPct val="20000"/>
              </a:spcBef>
              <a:buClr>
                <a:srgbClr val="008000"/>
              </a:buClr>
              <a:buFont typeface="Wingdings" panose="05000000000000000000" pitchFamily="2" charset="2"/>
              <a:buChar char="Ø"/>
            </a:pPr>
            <a:r>
              <a:rPr lang="en-US" sz="2200" b="0" dirty="0">
                <a:solidFill>
                  <a:srgbClr val="242021"/>
                </a:solidFill>
                <a:latin typeface="TimesNewRoman"/>
              </a:rPr>
              <a:t>Investigating UAV deployment and navigation algorithms</a:t>
            </a:r>
          </a:p>
          <a:p>
            <a:pPr marL="1028700" lvl="2" indent="-457200">
              <a:lnSpc>
                <a:spcPct val="80000"/>
              </a:lnSpc>
              <a:spcBef>
                <a:spcPct val="20000"/>
              </a:spcBef>
              <a:buClr>
                <a:srgbClr val="008000"/>
              </a:buClr>
              <a:buFont typeface="Wingdings" panose="05000000000000000000" pitchFamily="2" charset="2"/>
              <a:buChar char="Ø"/>
            </a:pPr>
            <a:r>
              <a:rPr lang="en-US" sz="2200" dirty="0">
                <a:solidFill>
                  <a:srgbClr val="242021"/>
                </a:solidFill>
                <a:latin typeface="TimesNewRoman"/>
              </a:rPr>
              <a:t>Model crowd movement</a:t>
            </a:r>
          </a:p>
          <a:p>
            <a:pPr marL="1028700" lvl="2" indent="-457200">
              <a:lnSpc>
                <a:spcPct val="80000"/>
              </a:lnSpc>
              <a:spcBef>
                <a:spcPct val="20000"/>
              </a:spcBef>
              <a:buClr>
                <a:srgbClr val="008000"/>
              </a:buClr>
              <a:buFont typeface="Wingdings" panose="05000000000000000000" pitchFamily="2" charset="2"/>
              <a:buChar char="Ø"/>
            </a:pPr>
            <a:endParaRPr lang="en-US" sz="2200" b="0" dirty="0">
              <a:solidFill>
                <a:srgbClr val="242021"/>
              </a:solidFill>
              <a:latin typeface="TimesNewRoman"/>
            </a:endParaRPr>
          </a:p>
          <a:p>
            <a:pPr marL="1028700" lvl="2" indent="-457200">
              <a:lnSpc>
                <a:spcPct val="80000"/>
              </a:lnSpc>
              <a:spcBef>
                <a:spcPct val="20000"/>
              </a:spcBef>
              <a:buClr>
                <a:srgbClr val="008000"/>
              </a:buClr>
              <a:buFont typeface="Wingdings" panose="05000000000000000000" pitchFamily="2" charset="2"/>
              <a:buChar char="Ø"/>
            </a:pPr>
            <a:endParaRPr lang="en-US" sz="2200" b="0" dirty="0">
              <a:solidFill>
                <a:srgbClr val="242021"/>
              </a:solidFill>
              <a:latin typeface="TimesNewRoman"/>
            </a:endParaRPr>
          </a:p>
          <a:p>
            <a:pPr marL="1028700" lvl="2" indent="-457200">
              <a:lnSpc>
                <a:spcPct val="80000"/>
              </a:lnSpc>
              <a:spcBef>
                <a:spcPct val="20000"/>
              </a:spcBef>
              <a:buClr>
                <a:srgbClr val="008000"/>
              </a:buClr>
              <a:buFont typeface="Wingdings" panose="05000000000000000000" pitchFamily="2" charset="2"/>
              <a:buChar char="Ø"/>
            </a:pPr>
            <a:endParaRPr lang="en-US" sz="1600" dirty="0">
              <a:solidFill>
                <a:srgbClr val="242021"/>
              </a:solidFill>
              <a:latin typeface="TimesNewRoman"/>
            </a:endParaRPr>
          </a:p>
        </p:txBody>
      </p:sp>
    </p:spTree>
    <p:extLst>
      <p:ext uri="{BB962C8B-B14F-4D97-AF65-F5344CB8AC3E}">
        <p14:creationId xmlns:p14="http://schemas.microsoft.com/office/powerpoint/2010/main" val="3428017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33089"/>
            <a:ext cx="7391400" cy="1143000"/>
          </a:xfrm>
        </p:spPr>
        <p:txBody>
          <a:bodyPr>
            <a:normAutofit/>
          </a:bodyPr>
          <a:lstStyle/>
          <a:p>
            <a:pPr algn="ctr"/>
            <a:r>
              <a:rPr lang="en-US" sz="4400" dirty="0">
                <a:latin typeface="Times New Roman" panose="02020603050405020304" pitchFamily="18" charset="0"/>
                <a:cs typeface="Times New Roman" panose="02020603050405020304" pitchFamily="18" charset="0"/>
              </a:rPr>
              <a:t>References</a:t>
            </a:r>
          </a:p>
        </p:txBody>
      </p:sp>
      <p:sp>
        <p:nvSpPr>
          <p:cNvPr id="5" name="Slide Number Placeholder 4"/>
          <p:cNvSpPr>
            <a:spLocks noGrp="1"/>
          </p:cNvSpPr>
          <p:nvPr>
            <p:ph type="sldNum" sz="quarter" idx="12"/>
          </p:nvPr>
        </p:nvSpPr>
        <p:spPr/>
        <p:txBody>
          <a:bodyPr/>
          <a:lstStyle/>
          <a:p>
            <a:fld id="{5263E90C-44EA-4B82-8AE3-0DA46ECF37DC}" type="slidenum">
              <a:rPr lang="en-US" smtClean="0"/>
              <a:pPr/>
              <a:t>22</a:t>
            </a:fld>
            <a:endParaRPr lang="en-US" dirty="0"/>
          </a:p>
        </p:txBody>
      </p:sp>
      <p:sp>
        <p:nvSpPr>
          <p:cNvPr id="7" name="Rectangle 1">
            <a:extLst>
              <a:ext uri="{FF2B5EF4-FFF2-40B4-BE49-F238E27FC236}">
                <a16:creationId xmlns:a16="http://schemas.microsoft.com/office/drawing/2014/main" id="{FD6926F7-C0E9-4AA8-8693-52785170D7F9}"/>
              </a:ext>
            </a:extLst>
          </p:cNvPr>
          <p:cNvSpPr>
            <a:spLocks noChangeArrowheads="1"/>
          </p:cNvSpPr>
          <p:nvPr/>
        </p:nvSpPr>
        <p:spPr bwMode="auto">
          <a:xfrm>
            <a:off x="1974850" y="3400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E230411-14DA-432D-9AFC-6D995C9B6E5F}"/>
              </a:ext>
            </a:extLst>
          </p:cNvPr>
          <p:cNvSpPr>
            <a:spLocks noChangeArrowheads="1"/>
          </p:cNvSpPr>
          <p:nvPr/>
        </p:nvSpPr>
        <p:spPr bwMode="auto">
          <a:xfrm>
            <a:off x="1974850" y="346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409C9A1-983A-4875-82B8-295786648DB7}"/>
              </a:ext>
            </a:extLst>
          </p:cNvPr>
          <p:cNvSpPr txBox="1"/>
          <p:nvPr/>
        </p:nvSpPr>
        <p:spPr>
          <a:xfrm>
            <a:off x="152400" y="1447819"/>
            <a:ext cx="8839200" cy="5532925"/>
          </a:xfrm>
          <a:prstGeom prst="rect">
            <a:avLst/>
          </a:prstGeom>
          <a:noFill/>
        </p:spPr>
        <p:txBody>
          <a:bodyPr wrap="square">
            <a:spAutoFit/>
          </a:bodyPr>
          <a:lstStyle/>
          <a:p>
            <a:pPr marL="0" marR="0">
              <a:lnSpc>
                <a:spcPct val="107000"/>
              </a:lnSpc>
              <a:spcBef>
                <a:spcPts val="0"/>
              </a:spcBef>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Khaleghi</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 M., Xu, D., Wang, Z., Li, M.,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Lobos</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 Liu, J., &amp; Son, Y. J. (2013). </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 DDDAMS-based planning and control framework for surveillance and crowd control via UAVs and UGVs.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Expert Systems with Applications</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40</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(18), 7168-7183.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[2]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Minaeian</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S., Liu, J., &amp; Son, Y. J. (2015). </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Crowd detection and localization using a team of cooperative UAV/UGVs. In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IIE Annual Conference. Proceedings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 595). Institute of Industrial and Systems Engineers (IISE).</a:t>
            </a:r>
          </a:p>
          <a:p>
            <a:pPr marL="0" marR="0">
              <a:lnSpc>
                <a:spcPct val="107000"/>
              </a:lnSpc>
              <a:spcBef>
                <a:spcPts val="0"/>
              </a:spcBef>
              <a:spcAft>
                <a:spcPts val="800"/>
              </a:spcAft>
            </a:pP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[3] </a:t>
            </a:r>
            <a:r>
              <a:rPr lang="en-US"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Motlagh</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N. H., </a:t>
            </a:r>
            <a:r>
              <a:rPr lang="en-US"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Bagaa</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M., &amp; </a:t>
            </a:r>
            <a:r>
              <a:rPr lang="en-US"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Taleb</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T. (2017). UAV-based IoT platform: A crowd surveillance use case. </a:t>
            </a:r>
            <a:r>
              <a:rPr lang="fr-FR"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IEEE Communications Magazine</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55</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(2), 128-134.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[4] Zhou, Z., Feng, J.,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Gu</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B., Ai, B.,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Mumtaz</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S., Rodriguez, J., &amp;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Guizani</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M. (2018). </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When mobile crowd sensing meets UAV: Energy-efficient task assignment and route planning. </a:t>
            </a:r>
            <a:r>
              <a:rPr lang="fr-FR"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IEEE Transactions on Communications</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66</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(11), 5526-5538.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[5] de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Moraes</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R. S., &amp; de Freitas, E. P. (2019). </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Multi-UAV based crowd monitoring system.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IEEE Transactions on Aerospace and Electronic Systems</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56</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(2), 1332-1345.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fr-FR"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89644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391400" cy="1143000"/>
          </a:xfrm>
        </p:spPr>
        <p:txBody>
          <a:bodyPr>
            <a:normAutofit/>
          </a:bodyPr>
          <a:lstStyle/>
          <a:p>
            <a:pPr algn="ctr"/>
            <a:r>
              <a:rPr lang="en-US" sz="4400" dirty="0">
                <a:latin typeface="Times New Roman" panose="02020603050405020304" pitchFamily="18" charset="0"/>
                <a:cs typeface="Times New Roman" panose="02020603050405020304" pitchFamily="18" charset="0"/>
              </a:rPr>
              <a:t>References</a:t>
            </a:r>
          </a:p>
        </p:txBody>
      </p:sp>
      <p:sp>
        <p:nvSpPr>
          <p:cNvPr id="5" name="Slide Number Placeholder 4"/>
          <p:cNvSpPr>
            <a:spLocks noGrp="1"/>
          </p:cNvSpPr>
          <p:nvPr>
            <p:ph type="sldNum" sz="quarter" idx="12"/>
          </p:nvPr>
        </p:nvSpPr>
        <p:spPr/>
        <p:txBody>
          <a:bodyPr/>
          <a:lstStyle/>
          <a:p>
            <a:fld id="{5263E90C-44EA-4B82-8AE3-0DA46ECF37DC}" type="slidenum">
              <a:rPr lang="en-US" smtClean="0"/>
              <a:pPr/>
              <a:t>23</a:t>
            </a:fld>
            <a:endParaRPr lang="en-US" dirty="0"/>
          </a:p>
        </p:txBody>
      </p:sp>
      <p:sp>
        <p:nvSpPr>
          <p:cNvPr id="7" name="Rectangle 1">
            <a:extLst>
              <a:ext uri="{FF2B5EF4-FFF2-40B4-BE49-F238E27FC236}">
                <a16:creationId xmlns:a16="http://schemas.microsoft.com/office/drawing/2014/main" id="{FD6926F7-C0E9-4AA8-8693-52785170D7F9}"/>
              </a:ext>
            </a:extLst>
          </p:cNvPr>
          <p:cNvSpPr>
            <a:spLocks noChangeArrowheads="1"/>
          </p:cNvSpPr>
          <p:nvPr/>
        </p:nvSpPr>
        <p:spPr bwMode="auto">
          <a:xfrm>
            <a:off x="1974850" y="3400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E230411-14DA-432D-9AFC-6D995C9B6E5F}"/>
              </a:ext>
            </a:extLst>
          </p:cNvPr>
          <p:cNvSpPr>
            <a:spLocks noChangeArrowheads="1"/>
          </p:cNvSpPr>
          <p:nvPr/>
        </p:nvSpPr>
        <p:spPr bwMode="auto">
          <a:xfrm>
            <a:off x="1974850" y="346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409C9A1-983A-4875-82B8-295786648DB7}"/>
              </a:ext>
            </a:extLst>
          </p:cNvPr>
          <p:cNvSpPr txBox="1"/>
          <p:nvPr/>
        </p:nvSpPr>
        <p:spPr>
          <a:xfrm>
            <a:off x="152400" y="1447819"/>
            <a:ext cx="8839200" cy="2056332"/>
          </a:xfrm>
          <a:prstGeom prst="rect">
            <a:avLst/>
          </a:prstGeom>
          <a:noFill/>
        </p:spPr>
        <p:txBody>
          <a:bodyPr wrap="square">
            <a:spAutoFit/>
          </a:bodyPr>
          <a:lstStyle/>
          <a:p>
            <a:pPr marL="0" marR="0">
              <a:lnSpc>
                <a:spcPct val="107000"/>
              </a:lnSpc>
              <a:spcBef>
                <a:spcPts val="0"/>
              </a:spcBef>
              <a:spcAft>
                <a:spcPts val="800"/>
              </a:spcAft>
            </a:pP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[6]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Chriki</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 Touati, H.,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Snoussi</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H., &amp;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Kamoun</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F. (2019, June). </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UAV-GCS Centralized Data-Oriented Communication Architecture for Crowd Surveillance Applications. In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2019 15th International Wireless Communications &amp; Mobile Computing Conference (IWCMC)</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(pp. 2064-2069). IEEE.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fr-FR"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51837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descr="As A Leader, Are You Asking The Right Questions?">
            <a:extLst>
              <a:ext uri="{FF2B5EF4-FFF2-40B4-BE49-F238E27FC236}">
                <a16:creationId xmlns:a16="http://schemas.microsoft.com/office/drawing/2014/main" id="{B096FC5F-4676-46FF-8240-D8854010B0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9"/>
          <a:stretch/>
        </p:blipFill>
        <p:spPr bwMode="auto">
          <a:xfrm>
            <a:off x="20" y="10"/>
            <a:ext cx="9143980" cy="63406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BA7EEC8-352A-44F1-B883-E0393F1B1493}"/>
              </a:ext>
            </a:extLst>
          </p:cNvPr>
          <p:cNvSpPr>
            <a:spLocks noGrp="1"/>
          </p:cNvSpPr>
          <p:nvPr>
            <p:ph type="sldNum" sz="quarter" idx="12"/>
          </p:nvPr>
        </p:nvSpPr>
        <p:spPr>
          <a:xfrm>
            <a:off x="7425343" y="6459785"/>
            <a:ext cx="984019" cy="365125"/>
          </a:xfrm>
        </p:spPr>
        <p:txBody>
          <a:bodyPr vert="horz" lIns="91440" tIns="45720" rIns="91440" bIns="45720" rtlCol="0" anchor="ctr">
            <a:normAutofit/>
          </a:bodyPr>
          <a:lstStyle/>
          <a:p>
            <a:pPr>
              <a:spcAft>
                <a:spcPts val="600"/>
              </a:spcAft>
            </a:pPr>
            <a:fld id="{5263E90C-44EA-4B82-8AE3-0DA46ECF37DC}" type="slidenum">
              <a:rPr lang="en-US" smtClean="0"/>
              <a:pPr>
                <a:spcAft>
                  <a:spcPts val="600"/>
                </a:spcAft>
              </a:pPr>
              <a:t>24</a:t>
            </a:fld>
            <a:endParaRPr lang="en-US"/>
          </a:p>
        </p:txBody>
      </p:sp>
      <p:pic>
        <p:nvPicPr>
          <p:cNvPr id="3076" name="Picture 4" descr="4 More Powerful Ways to Say &quot;Thank You&quot; | Inc.com">
            <a:extLst>
              <a:ext uri="{FF2B5EF4-FFF2-40B4-BE49-F238E27FC236}">
                <a16:creationId xmlns:a16="http://schemas.microsoft.com/office/drawing/2014/main" id="{CB7A1D59-7F31-4201-9BB9-F24C530F5C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600200"/>
            <a:ext cx="3962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741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089"/>
            <a:ext cx="7391400" cy="1143000"/>
          </a:xfrm>
        </p:spPr>
        <p:txBody>
          <a:bodyPr>
            <a:normAutofit/>
          </a:bodyPr>
          <a:lstStyle/>
          <a:p>
            <a:pPr algn="ctr"/>
            <a:r>
              <a:rPr lang="en-US" sz="4400" dirty="0">
                <a:latin typeface="Times New Roman" panose="02020603050405020304" pitchFamily="18" charset="0"/>
                <a:cs typeface="Times New Roman" panose="02020603050405020304" pitchFamily="18" charset="0"/>
              </a:rPr>
              <a:t>Introduction</a:t>
            </a:r>
          </a:p>
        </p:txBody>
      </p:sp>
      <p:sp>
        <p:nvSpPr>
          <p:cNvPr id="5" name="Slide Number Placeholder 4"/>
          <p:cNvSpPr>
            <a:spLocks noGrp="1"/>
          </p:cNvSpPr>
          <p:nvPr>
            <p:ph type="sldNum" sz="quarter" idx="12"/>
          </p:nvPr>
        </p:nvSpPr>
        <p:spPr/>
        <p:txBody>
          <a:bodyPr/>
          <a:lstStyle/>
          <a:p>
            <a:fld id="{5263E90C-44EA-4B82-8AE3-0DA46ECF37DC}" type="slidenum">
              <a:rPr lang="en-US" smtClean="0"/>
              <a:pPr/>
              <a:t>3</a:t>
            </a:fld>
            <a:endParaRPr lang="en-US" dirty="0"/>
          </a:p>
        </p:txBody>
      </p:sp>
      <p:sp>
        <p:nvSpPr>
          <p:cNvPr id="7" name="Rectangle 1">
            <a:extLst>
              <a:ext uri="{FF2B5EF4-FFF2-40B4-BE49-F238E27FC236}">
                <a16:creationId xmlns:a16="http://schemas.microsoft.com/office/drawing/2014/main" id="{FD6926F7-C0E9-4AA8-8693-52785170D7F9}"/>
              </a:ext>
            </a:extLst>
          </p:cNvPr>
          <p:cNvSpPr>
            <a:spLocks noChangeArrowheads="1"/>
          </p:cNvSpPr>
          <p:nvPr/>
        </p:nvSpPr>
        <p:spPr bwMode="auto">
          <a:xfrm>
            <a:off x="1974850" y="3400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E230411-14DA-432D-9AFC-6D995C9B6E5F}"/>
              </a:ext>
            </a:extLst>
          </p:cNvPr>
          <p:cNvSpPr>
            <a:spLocks noChangeArrowheads="1"/>
          </p:cNvSpPr>
          <p:nvPr/>
        </p:nvSpPr>
        <p:spPr bwMode="auto">
          <a:xfrm>
            <a:off x="1974850" y="346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9C307A59-05B3-4843-B82F-B002C8AF3648}"/>
              </a:ext>
            </a:extLst>
          </p:cNvPr>
          <p:cNvSpPr txBox="1"/>
          <p:nvPr/>
        </p:nvSpPr>
        <p:spPr>
          <a:xfrm>
            <a:off x="315685" y="1311013"/>
            <a:ext cx="8599715" cy="2511457"/>
          </a:xfrm>
          <a:prstGeom prst="rect">
            <a:avLst/>
          </a:prstGeom>
        </p:spPr>
        <p:txBody>
          <a:bodyPr wrap="square">
            <a:spAutoFit/>
          </a:bodyPr>
          <a:lstStyle>
            <a:defPPr>
              <a:defRPr lang="en-US"/>
            </a:defPPr>
            <a:lvl2pPr marL="342900" lvl="1" indent="-342900">
              <a:buFont typeface="Wingdings" pitchFamily="2" charset="2"/>
              <a:buChar char="v"/>
              <a:defRPr sz="2000" b="1">
                <a:solidFill>
                  <a:srgbClr val="008000"/>
                </a:solidFill>
              </a:defRPr>
            </a:lvl2pPr>
          </a:lstStyle>
          <a:p>
            <a:pPr marL="457200" lvl="1" indent="-457200">
              <a:lnSpc>
                <a:spcPct val="80000"/>
              </a:lnSpc>
              <a:spcBef>
                <a:spcPct val="20000"/>
              </a:spcBef>
              <a:buClr>
                <a:srgbClr val="008000"/>
              </a:buClr>
            </a:pPr>
            <a:r>
              <a:rPr lang="en-US" sz="2800" b="0" dirty="0">
                <a:solidFill>
                  <a:srgbClr val="242021"/>
                </a:solidFill>
                <a:latin typeface="TimesNewRoman"/>
              </a:rPr>
              <a:t>Need to monitor crowd and environment in large gatherings.</a:t>
            </a:r>
          </a:p>
          <a:p>
            <a:pPr marL="457200" lvl="1" indent="-457200">
              <a:lnSpc>
                <a:spcPct val="80000"/>
              </a:lnSpc>
              <a:spcBef>
                <a:spcPct val="20000"/>
              </a:spcBef>
              <a:buClr>
                <a:srgbClr val="008000"/>
              </a:buClr>
            </a:pPr>
            <a:r>
              <a:rPr lang="en-US" sz="2800" b="0" dirty="0">
                <a:solidFill>
                  <a:srgbClr val="242021"/>
                </a:solidFill>
                <a:latin typeface="TimesNewRoman"/>
              </a:rPr>
              <a:t>System to achieve the same must be scalable, portable and require minimal configuration.</a:t>
            </a:r>
          </a:p>
          <a:p>
            <a:pPr marL="457200" lvl="1" indent="-457200">
              <a:lnSpc>
                <a:spcPct val="80000"/>
              </a:lnSpc>
              <a:spcBef>
                <a:spcPct val="20000"/>
              </a:spcBef>
              <a:buClr>
                <a:srgbClr val="008000"/>
              </a:buClr>
            </a:pPr>
            <a:endParaRPr lang="en-US" sz="2800" b="0" dirty="0">
              <a:solidFill>
                <a:srgbClr val="242021"/>
              </a:solidFill>
              <a:latin typeface="TimesNewRoman"/>
            </a:endParaRPr>
          </a:p>
          <a:p>
            <a:pPr marL="457200" lvl="1" indent="-457200">
              <a:lnSpc>
                <a:spcPct val="80000"/>
              </a:lnSpc>
              <a:spcBef>
                <a:spcPct val="20000"/>
              </a:spcBef>
              <a:buClr>
                <a:srgbClr val="008000"/>
              </a:buClr>
            </a:pPr>
            <a:endParaRPr lang="en-US" sz="1800" b="0" dirty="0">
              <a:solidFill>
                <a:srgbClr val="242021"/>
              </a:solidFill>
              <a:latin typeface="TimesNewRoman"/>
            </a:endParaRPr>
          </a:p>
          <a:p>
            <a:pPr marL="1028700" lvl="2" indent="-457200">
              <a:lnSpc>
                <a:spcPct val="80000"/>
              </a:lnSpc>
              <a:spcBef>
                <a:spcPct val="20000"/>
              </a:spcBef>
              <a:buClr>
                <a:srgbClr val="008000"/>
              </a:buClr>
              <a:buFont typeface="Wingdings" panose="05000000000000000000" pitchFamily="2" charset="2"/>
              <a:buChar char="Ø"/>
            </a:pPr>
            <a:endParaRPr lang="en-US" sz="1600" dirty="0">
              <a:solidFill>
                <a:srgbClr val="242021"/>
              </a:solidFill>
              <a:latin typeface="TimesNewRoman"/>
            </a:endParaRPr>
          </a:p>
        </p:txBody>
      </p:sp>
      <p:pic>
        <p:nvPicPr>
          <p:cNvPr id="6" name="Picture 2" descr="2015 Mina stampede - Wikipedia">
            <a:extLst>
              <a:ext uri="{FF2B5EF4-FFF2-40B4-BE49-F238E27FC236}">
                <a16:creationId xmlns:a16="http://schemas.microsoft.com/office/drawing/2014/main" id="{865377CF-F031-49D4-86D4-36E5630911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093" y="2971800"/>
            <a:ext cx="7496955" cy="341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45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391400" cy="1143000"/>
          </a:xfrm>
        </p:spPr>
        <p:txBody>
          <a:bodyPr>
            <a:normAutofit/>
          </a:bodyPr>
          <a:lstStyle/>
          <a:p>
            <a:pPr algn="ctr"/>
            <a:r>
              <a:rPr lang="en-US" sz="4400" dirty="0">
                <a:latin typeface="Times New Roman" panose="02020603050405020304" pitchFamily="18" charset="0"/>
                <a:cs typeface="Times New Roman" panose="02020603050405020304" pitchFamily="18" charset="0"/>
              </a:rPr>
              <a:t>Problem Statement</a:t>
            </a:r>
          </a:p>
        </p:txBody>
      </p:sp>
      <p:sp>
        <p:nvSpPr>
          <p:cNvPr id="5" name="Slide Number Placeholder 4"/>
          <p:cNvSpPr>
            <a:spLocks noGrp="1"/>
          </p:cNvSpPr>
          <p:nvPr>
            <p:ph type="sldNum" sz="quarter" idx="12"/>
          </p:nvPr>
        </p:nvSpPr>
        <p:spPr/>
        <p:txBody>
          <a:bodyPr/>
          <a:lstStyle/>
          <a:p>
            <a:fld id="{5263E90C-44EA-4B82-8AE3-0DA46ECF37DC}" type="slidenum">
              <a:rPr lang="en-US" smtClean="0"/>
              <a:pPr/>
              <a:t>4</a:t>
            </a:fld>
            <a:endParaRPr lang="en-US" dirty="0"/>
          </a:p>
        </p:txBody>
      </p:sp>
      <p:sp>
        <p:nvSpPr>
          <p:cNvPr id="7" name="Rectangle 1">
            <a:extLst>
              <a:ext uri="{FF2B5EF4-FFF2-40B4-BE49-F238E27FC236}">
                <a16:creationId xmlns:a16="http://schemas.microsoft.com/office/drawing/2014/main" id="{FD6926F7-C0E9-4AA8-8693-52785170D7F9}"/>
              </a:ext>
            </a:extLst>
          </p:cNvPr>
          <p:cNvSpPr>
            <a:spLocks noChangeArrowheads="1"/>
          </p:cNvSpPr>
          <p:nvPr/>
        </p:nvSpPr>
        <p:spPr bwMode="auto">
          <a:xfrm>
            <a:off x="1974850" y="3400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E230411-14DA-432D-9AFC-6D995C9B6E5F}"/>
              </a:ext>
            </a:extLst>
          </p:cNvPr>
          <p:cNvSpPr>
            <a:spLocks noChangeArrowheads="1"/>
          </p:cNvSpPr>
          <p:nvPr/>
        </p:nvSpPr>
        <p:spPr bwMode="auto">
          <a:xfrm>
            <a:off x="1974850" y="346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9C307A59-05B3-4843-B82F-B002C8AF3648}"/>
              </a:ext>
            </a:extLst>
          </p:cNvPr>
          <p:cNvSpPr txBox="1"/>
          <p:nvPr/>
        </p:nvSpPr>
        <p:spPr>
          <a:xfrm>
            <a:off x="315685" y="1311014"/>
            <a:ext cx="8752115" cy="4031873"/>
          </a:xfrm>
          <a:prstGeom prst="rect">
            <a:avLst/>
          </a:prstGeom>
        </p:spPr>
        <p:txBody>
          <a:bodyPr wrap="square">
            <a:spAutoFit/>
          </a:bodyPr>
          <a:lstStyle>
            <a:defPPr>
              <a:defRPr lang="en-US"/>
            </a:defPPr>
            <a:lvl2pPr marL="342900" lvl="1" indent="-342900">
              <a:buFont typeface="Wingdings" pitchFamily="2" charset="2"/>
              <a:buChar char="v"/>
              <a:defRPr sz="2000" b="1">
                <a:solidFill>
                  <a:srgbClr val="008000"/>
                </a:solidFill>
              </a:defRPr>
            </a:lvl2pPr>
          </a:lstStyle>
          <a:p>
            <a:pPr marL="457200" lvl="1" indent="-457200">
              <a:lnSpc>
                <a:spcPct val="80000"/>
              </a:lnSpc>
              <a:spcBef>
                <a:spcPct val="20000"/>
              </a:spcBef>
              <a:buClr>
                <a:srgbClr val="008000"/>
              </a:buClr>
            </a:pPr>
            <a:r>
              <a:rPr lang="en-US" sz="2800" b="0" i="0" dirty="0">
                <a:solidFill>
                  <a:srgbClr val="242021"/>
                </a:solidFill>
                <a:effectLst/>
                <a:latin typeface="TimesNewRoman"/>
              </a:rPr>
              <a:t>UAVs </a:t>
            </a:r>
          </a:p>
          <a:p>
            <a:pPr marL="1028700" lvl="2" indent="-457200">
              <a:lnSpc>
                <a:spcPct val="80000"/>
              </a:lnSpc>
              <a:spcBef>
                <a:spcPct val="20000"/>
              </a:spcBef>
              <a:buClr>
                <a:srgbClr val="008000"/>
              </a:buClr>
              <a:buFont typeface="Wingdings" panose="05000000000000000000" pitchFamily="2" charset="2"/>
              <a:buChar char="Ø"/>
            </a:pPr>
            <a:r>
              <a:rPr lang="en-US" sz="2400" dirty="0">
                <a:solidFill>
                  <a:schemeClr val="tx2"/>
                </a:solidFill>
                <a:latin typeface="TimesNewRoman"/>
              </a:rPr>
              <a:t>Pros</a:t>
            </a:r>
            <a:r>
              <a:rPr lang="en-US" sz="2400" dirty="0">
                <a:solidFill>
                  <a:srgbClr val="242021"/>
                </a:solidFill>
                <a:latin typeface="TimesNewRoman"/>
              </a:rPr>
              <a:t>; W</a:t>
            </a:r>
            <a:r>
              <a:rPr lang="en-US" sz="2400" b="0" i="0" dirty="0">
                <a:solidFill>
                  <a:srgbClr val="242021"/>
                </a:solidFill>
                <a:effectLst/>
                <a:latin typeface="TimesNewRoman"/>
              </a:rPr>
              <a:t>ider area and a global view of the crowd.</a:t>
            </a:r>
          </a:p>
          <a:p>
            <a:pPr marL="1028700" lvl="2" indent="-457200">
              <a:lnSpc>
                <a:spcPct val="80000"/>
              </a:lnSpc>
              <a:spcBef>
                <a:spcPct val="20000"/>
              </a:spcBef>
              <a:buClr>
                <a:srgbClr val="008000"/>
              </a:buClr>
              <a:buFont typeface="Wingdings" panose="05000000000000000000" pitchFamily="2" charset="2"/>
              <a:buChar char="Ø"/>
            </a:pPr>
            <a:r>
              <a:rPr lang="en-US" sz="2400" dirty="0">
                <a:solidFill>
                  <a:srgbClr val="FF0000"/>
                </a:solidFill>
                <a:latin typeface="TimesNewRoman"/>
              </a:rPr>
              <a:t>Cons</a:t>
            </a:r>
            <a:r>
              <a:rPr lang="en-US" sz="2400" dirty="0">
                <a:solidFill>
                  <a:srgbClr val="242021"/>
                </a:solidFill>
                <a:latin typeface="TimesNewRoman"/>
              </a:rPr>
              <a:t>; Lack accuracy for many factors </a:t>
            </a:r>
            <a:r>
              <a:rPr lang="en-US" sz="2400" b="0" i="0" dirty="0">
                <a:solidFill>
                  <a:srgbClr val="242021"/>
                </a:solidFill>
                <a:effectLst/>
                <a:latin typeface="TimesNewRoman"/>
              </a:rPr>
              <a:t> such as the speed and altitude limits, on-board sensor resolution, and environmental disturbances.</a:t>
            </a:r>
            <a:r>
              <a:rPr lang="en-US" sz="2000" dirty="0"/>
              <a:t> </a:t>
            </a:r>
          </a:p>
          <a:p>
            <a:pPr marL="457200" lvl="1" indent="-457200">
              <a:lnSpc>
                <a:spcPct val="80000"/>
              </a:lnSpc>
              <a:spcBef>
                <a:spcPct val="20000"/>
              </a:spcBef>
              <a:buClr>
                <a:srgbClr val="008000"/>
              </a:buClr>
            </a:pPr>
            <a:r>
              <a:rPr lang="en-US" sz="2800" b="0" i="0" dirty="0">
                <a:solidFill>
                  <a:srgbClr val="242021"/>
                </a:solidFill>
                <a:effectLst/>
                <a:latin typeface="TimesNewRoman"/>
              </a:rPr>
              <a:t>UGVs</a:t>
            </a:r>
          </a:p>
          <a:p>
            <a:pPr marL="1028700" lvl="2" indent="-457200">
              <a:lnSpc>
                <a:spcPct val="80000"/>
              </a:lnSpc>
              <a:spcBef>
                <a:spcPct val="20000"/>
              </a:spcBef>
              <a:buClr>
                <a:srgbClr val="008000"/>
              </a:buClr>
              <a:buFont typeface="Wingdings" panose="05000000000000000000" pitchFamily="2" charset="2"/>
              <a:buChar char="Ø"/>
            </a:pPr>
            <a:r>
              <a:rPr lang="en-US" sz="2400" dirty="0">
                <a:solidFill>
                  <a:schemeClr val="tx2"/>
                </a:solidFill>
                <a:latin typeface="TimesNewRoman"/>
              </a:rPr>
              <a:t>Pros</a:t>
            </a:r>
            <a:r>
              <a:rPr lang="en-US" sz="2400" dirty="0">
                <a:solidFill>
                  <a:srgbClr val="242021"/>
                </a:solidFill>
                <a:latin typeface="TimesNewRoman"/>
              </a:rPr>
              <a:t>: Accurate sensing capability. </a:t>
            </a:r>
          </a:p>
          <a:p>
            <a:pPr marL="1028700" lvl="2" indent="-457200">
              <a:lnSpc>
                <a:spcPct val="80000"/>
              </a:lnSpc>
              <a:spcBef>
                <a:spcPct val="20000"/>
              </a:spcBef>
              <a:buClr>
                <a:srgbClr val="008000"/>
              </a:buClr>
              <a:buFont typeface="Wingdings" panose="05000000000000000000" pitchFamily="2" charset="2"/>
              <a:buChar char="Ø"/>
            </a:pPr>
            <a:r>
              <a:rPr lang="en-US" sz="2400" dirty="0">
                <a:solidFill>
                  <a:srgbClr val="FF0000"/>
                </a:solidFill>
                <a:latin typeface="TimesNewRoman"/>
              </a:rPr>
              <a:t>Cons</a:t>
            </a:r>
            <a:r>
              <a:rPr lang="en-US" sz="2400" dirty="0">
                <a:solidFill>
                  <a:srgbClr val="242021"/>
                </a:solidFill>
                <a:latin typeface="TimesNewRoman"/>
              </a:rPr>
              <a:t>: Observation range is smaller- obstructed by nearby obstacles. </a:t>
            </a:r>
            <a:endParaRPr lang="en-US" sz="2400" dirty="0">
              <a:solidFill>
                <a:srgbClr val="4A4A4A"/>
              </a:solidFill>
              <a:latin typeface="Arial" panose="020B0604020202020204" pitchFamily="34" charset="0"/>
            </a:endParaRPr>
          </a:p>
          <a:p>
            <a:pPr marL="457200" lvl="1" indent="-457200">
              <a:lnSpc>
                <a:spcPct val="80000"/>
              </a:lnSpc>
              <a:spcBef>
                <a:spcPct val="20000"/>
              </a:spcBef>
              <a:buClr>
                <a:srgbClr val="008000"/>
              </a:buClr>
            </a:pPr>
            <a:endParaRPr lang="en-US" sz="1800" b="0" dirty="0">
              <a:solidFill>
                <a:srgbClr val="242021"/>
              </a:solidFill>
              <a:latin typeface="TimesNewRoman"/>
            </a:endParaRPr>
          </a:p>
          <a:p>
            <a:pPr marL="457200" lvl="1" indent="-457200">
              <a:lnSpc>
                <a:spcPct val="80000"/>
              </a:lnSpc>
              <a:spcBef>
                <a:spcPct val="20000"/>
              </a:spcBef>
              <a:buClr>
                <a:srgbClr val="008000"/>
              </a:buClr>
            </a:pPr>
            <a:endParaRPr lang="en-US" sz="1800" b="0" dirty="0">
              <a:solidFill>
                <a:srgbClr val="242021"/>
              </a:solidFill>
              <a:latin typeface="TimesNewRoman"/>
            </a:endParaRPr>
          </a:p>
          <a:p>
            <a:pPr marL="1028700" lvl="2" indent="-457200">
              <a:lnSpc>
                <a:spcPct val="80000"/>
              </a:lnSpc>
              <a:spcBef>
                <a:spcPct val="20000"/>
              </a:spcBef>
              <a:buClr>
                <a:srgbClr val="008000"/>
              </a:buClr>
              <a:buFont typeface="Wingdings" panose="05000000000000000000" pitchFamily="2" charset="2"/>
              <a:buChar char="Ø"/>
            </a:pPr>
            <a:endParaRPr lang="en-US" sz="1600" dirty="0">
              <a:solidFill>
                <a:srgbClr val="242021"/>
              </a:solidFill>
              <a:latin typeface="TimesNewRoman"/>
            </a:endParaRPr>
          </a:p>
        </p:txBody>
      </p:sp>
    </p:spTree>
    <p:extLst>
      <p:ext uri="{BB962C8B-B14F-4D97-AF65-F5344CB8AC3E}">
        <p14:creationId xmlns:p14="http://schemas.microsoft.com/office/powerpoint/2010/main" val="25725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
            <a:ext cx="7391400" cy="1143000"/>
          </a:xfrm>
        </p:spPr>
        <p:txBody>
          <a:bodyPr>
            <a:normAutofit/>
          </a:bodyPr>
          <a:lstStyle/>
          <a:p>
            <a:pPr algn="ctr"/>
            <a:r>
              <a:rPr lang="en-US" sz="4400" dirty="0">
                <a:latin typeface="Times New Roman" panose="02020603050405020304" pitchFamily="18" charset="0"/>
                <a:cs typeface="Times New Roman" panose="02020603050405020304" pitchFamily="18" charset="0"/>
              </a:rPr>
              <a:t>Proposed Solution</a:t>
            </a:r>
          </a:p>
        </p:txBody>
      </p:sp>
      <p:sp>
        <p:nvSpPr>
          <p:cNvPr id="5" name="Slide Number Placeholder 4"/>
          <p:cNvSpPr>
            <a:spLocks noGrp="1"/>
          </p:cNvSpPr>
          <p:nvPr>
            <p:ph type="sldNum" sz="quarter" idx="12"/>
          </p:nvPr>
        </p:nvSpPr>
        <p:spPr/>
        <p:txBody>
          <a:bodyPr/>
          <a:lstStyle/>
          <a:p>
            <a:fld id="{5263E90C-44EA-4B82-8AE3-0DA46ECF37DC}" type="slidenum">
              <a:rPr lang="en-US" smtClean="0"/>
              <a:pPr/>
              <a:t>5</a:t>
            </a:fld>
            <a:endParaRPr lang="en-US" dirty="0"/>
          </a:p>
        </p:txBody>
      </p:sp>
      <p:sp>
        <p:nvSpPr>
          <p:cNvPr id="7" name="Rectangle 1">
            <a:extLst>
              <a:ext uri="{FF2B5EF4-FFF2-40B4-BE49-F238E27FC236}">
                <a16:creationId xmlns:a16="http://schemas.microsoft.com/office/drawing/2014/main" id="{FD6926F7-C0E9-4AA8-8693-52785170D7F9}"/>
              </a:ext>
            </a:extLst>
          </p:cNvPr>
          <p:cNvSpPr>
            <a:spLocks noChangeArrowheads="1"/>
          </p:cNvSpPr>
          <p:nvPr/>
        </p:nvSpPr>
        <p:spPr bwMode="auto">
          <a:xfrm>
            <a:off x="1974850" y="3400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E230411-14DA-432D-9AFC-6D995C9B6E5F}"/>
              </a:ext>
            </a:extLst>
          </p:cNvPr>
          <p:cNvSpPr>
            <a:spLocks noChangeArrowheads="1"/>
          </p:cNvSpPr>
          <p:nvPr/>
        </p:nvSpPr>
        <p:spPr bwMode="auto">
          <a:xfrm>
            <a:off x="1974850" y="346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9C307A59-05B3-4843-B82F-B002C8AF3648}"/>
              </a:ext>
            </a:extLst>
          </p:cNvPr>
          <p:cNvSpPr txBox="1"/>
          <p:nvPr/>
        </p:nvSpPr>
        <p:spPr>
          <a:xfrm>
            <a:off x="304800" y="1162050"/>
            <a:ext cx="8752115" cy="2609945"/>
          </a:xfrm>
          <a:prstGeom prst="rect">
            <a:avLst/>
          </a:prstGeom>
        </p:spPr>
        <p:txBody>
          <a:bodyPr wrap="square">
            <a:spAutoFit/>
          </a:bodyPr>
          <a:lstStyle>
            <a:defPPr>
              <a:defRPr lang="en-US"/>
            </a:defPPr>
            <a:lvl2pPr marL="342900" lvl="1" indent="-342900">
              <a:buFont typeface="Wingdings" pitchFamily="2" charset="2"/>
              <a:buChar char="v"/>
              <a:defRPr sz="2000" b="1">
                <a:solidFill>
                  <a:srgbClr val="008000"/>
                </a:solidFill>
              </a:defRPr>
            </a:lvl2pPr>
          </a:lstStyle>
          <a:p>
            <a:pPr marL="457200" lvl="1" indent="-457200">
              <a:lnSpc>
                <a:spcPct val="80000"/>
              </a:lnSpc>
              <a:spcBef>
                <a:spcPct val="20000"/>
              </a:spcBef>
              <a:buClr>
                <a:srgbClr val="008000"/>
              </a:buClr>
            </a:pPr>
            <a:endParaRPr lang="en-US" sz="1800" b="0" dirty="0">
              <a:solidFill>
                <a:srgbClr val="242021"/>
              </a:solidFill>
              <a:latin typeface="TimesNewRoman"/>
            </a:endParaRPr>
          </a:p>
          <a:p>
            <a:pPr marL="457200" lvl="1" indent="-457200">
              <a:lnSpc>
                <a:spcPct val="80000"/>
              </a:lnSpc>
              <a:spcBef>
                <a:spcPct val="20000"/>
              </a:spcBef>
              <a:buClr>
                <a:srgbClr val="008000"/>
              </a:buClr>
            </a:pPr>
            <a:r>
              <a:rPr lang="en-US" sz="1800" b="0" dirty="0">
                <a:solidFill>
                  <a:srgbClr val="242021"/>
                </a:solidFill>
                <a:latin typeface="TimesNewRoman"/>
              </a:rPr>
              <a:t>UGVs can observe dynamic movements of individual agents in a sub-crowd within their observation range, with high resolution.</a:t>
            </a:r>
          </a:p>
          <a:p>
            <a:pPr marL="457200" lvl="1" indent="-457200">
              <a:lnSpc>
                <a:spcPct val="80000"/>
              </a:lnSpc>
              <a:spcBef>
                <a:spcPct val="20000"/>
              </a:spcBef>
              <a:buClr>
                <a:srgbClr val="008000"/>
              </a:buClr>
            </a:pPr>
            <a:endParaRPr lang="en-US" sz="1800" b="0" dirty="0">
              <a:solidFill>
                <a:srgbClr val="242021"/>
              </a:solidFill>
              <a:latin typeface="TimesNewRoman"/>
            </a:endParaRPr>
          </a:p>
          <a:p>
            <a:pPr marL="457200" lvl="1" indent="-457200">
              <a:lnSpc>
                <a:spcPct val="80000"/>
              </a:lnSpc>
              <a:spcBef>
                <a:spcPct val="20000"/>
              </a:spcBef>
              <a:buClr>
                <a:srgbClr val="008000"/>
              </a:buClr>
            </a:pPr>
            <a:r>
              <a:rPr lang="en-US" sz="1800" b="0" dirty="0">
                <a:solidFill>
                  <a:srgbClr val="242021"/>
                </a:solidFill>
                <a:latin typeface="TimesNewRoman"/>
              </a:rPr>
              <a:t> UAVs can provide global but less accurate information on the overall dynamic movement of the crowd.</a:t>
            </a:r>
          </a:p>
          <a:p>
            <a:pPr marL="457200" lvl="1" indent="-457200">
              <a:lnSpc>
                <a:spcPct val="80000"/>
              </a:lnSpc>
              <a:spcBef>
                <a:spcPct val="20000"/>
              </a:spcBef>
              <a:buClr>
                <a:srgbClr val="008000"/>
              </a:buClr>
            </a:pPr>
            <a:endParaRPr lang="en-US" sz="1800" b="0" dirty="0">
              <a:solidFill>
                <a:srgbClr val="242021"/>
              </a:solidFill>
              <a:latin typeface="TimesNewRoman"/>
            </a:endParaRPr>
          </a:p>
          <a:p>
            <a:pPr marL="457200" lvl="1" indent="-457200">
              <a:lnSpc>
                <a:spcPct val="80000"/>
              </a:lnSpc>
              <a:spcBef>
                <a:spcPct val="20000"/>
              </a:spcBef>
              <a:buClr>
                <a:srgbClr val="008000"/>
              </a:buClr>
            </a:pPr>
            <a:r>
              <a:rPr lang="en-US" sz="1800" b="0" dirty="0">
                <a:solidFill>
                  <a:srgbClr val="242021"/>
                </a:solidFill>
                <a:latin typeface="TimesNewRoman"/>
              </a:rPr>
              <a:t> By integrating the information from both UGVs and UAVs , the dynamics of the crowd region at future time can be better estimated. </a:t>
            </a:r>
          </a:p>
          <a:p>
            <a:pPr marL="1028700" lvl="2" indent="-457200">
              <a:lnSpc>
                <a:spcPct val="80000"/>
              </a:lnSpc>
              <a:spcBef>
                <a:spcPct val="20000"/>
              </a:spcBef>
              <a:buClr>
                <a:srgbClr val="008000"/>
              </a:buClr>
              <a:buFont typeface="Wingdings" panose="05000000000000000000" pitchFamily="2" charset="2"/>
              <a:buChar char="Ø"/>
            </a:pPr>
            <a:endParaRPr lang="en-US" sz="1600" dirty="0">
              <a:solidFill>
                <a:srgbClr val="242021"/>
              </a:solidFill>
              <a:latin typeface="TimesNewRoman"/>
            </a:endParaRPr>
          </a:p>
        </p:txBody>
      </p:sp>
      <p:pic>
        <p:nvPicPr>
          <p:cNvPr id="4" name="Picture 3" descr="A picture containing text, watch, clock&#10;&#10;Description automatically generated">
            <a:extLst>
              <a:ext uri="{FF2B5EF4-FFF2-40B4-BE49-F238E27FC236}">
                <a16:creationId xmlns:a16="http://schemas.microsoft.com/office/drawing/2014/main" id="{ECC410B4-2291-4909-8E92-0904F0630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479800"/>
            <a:ext cx="4681143" cy="2471191"/>
          </a:xfrm>
          <a:prstGeom prst="rect">
            <a:avLst/>
          </a:prstGeom>
        </p:spPr>
      </p:pic>
    </p:spTree>
    <p:extLst>
      <p:ext uri="{BB962C8B-B14F-4D97-AF65-F5344CB8AC3E}">
        <p14:creationId xmlns:p14="http://schemas.microsoft.com/office/powerpoint/2010/main" val="268378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089"/>
            <a:ext cx="7391400" cy="1143000"/>
          </a:xfrm>
        </p:spPr>
        <p:txBody>
          <a:bodyPr>
            <a:normAutofit/>
          </a:bodyPr>
          <a:lstStyle/>
          <a:p>
            <a:pPr algn="ctr"/>
            <a:r>
              <a:rPr lang="en-US" sz="4400" dirty="0">
                <a:latin typeface="Times New Roman" panose="02020603050405020304" pitchFamily="18" charset="0"/>
                <a:cs typeface="Times New Roman" panose="02020603050405020304" pitchFamily="18" charset="0"/>
              </a:rPr>
              <a:t>Related Work</a:t>
            </a:r>
          </a:p>
        </p:txBody>
      </p:sp>
      <p:sp>
        <p:nvSpPr>
          <p:cNvPr id="5" name="Slide Number Placeholder 4"/>
          <p:cNvSpPr>
            <a:spLocks noGrp="1"/>
          </p:cNvSpPr>
          <p:nvPr>
            <p:ph type="sldNum" sz="quarter" idx="12"/>
          </p:nvPr>
        </p:nvSpPr>
        <p:spPr/>
        <p:txBody>
          <a:bodyPr/>
          <a:lstStyle/>
          <a:p>
            <a:fld id="{5263E90C-44EA-4B82-8AE3-0DA46ECF37DC}" type="slidenum">
              <a:rPr lang="en-US" smtClean="0"/>
              <a:pPr/>
              <a:t>6</a:t>
            </a:fld>
            <a:endParaRPr lang="en-US" dirty="0"/>
          </a:p>
        </p:txBody>
      </p:sp>
      <p:sp>
        <p:nvSpPr>
          <p:cNvPr id="7" name="Rectangle 1">
            <a:extLst>
              <a:ext uri="{FF2B5EF4-FFF2-40B4-BE49-F238E27FC236}">
                <a16:creationId xmlns:a16="http://schemas.microsoft.com/office/drawing/2014/main" id="{FD6926F7-C0E9-4AA8-8693-52785170D7F9}"/>
              </a:ext>
            </a:extLst>
          </p:cNvPr>
          <p:cNvSpPr>
            <a:spLocks noChangeArrowheads="1"/>
          </p:cNvSpPr>
          <p:nvPr/>
        </p:nvSpPr>
        <p:spPr bwMode="auto">
          <a:xfrm>
            <a:off x="1974850" y="3400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E230411-14DA-432D-9AFC-6D995C9B6E5F}"/>
              </a:ext>
            </a:extLst>
          </p:cNvPr>
          <p:cNvSpPr>
            <a:spLocks noChangeArrowheads="1"/>
          </p:cNvSpPr>
          <p:nvPr/>
        </p:nvSpPr>
        <p:spPr bwMode="auto">
          <a:xfrm>
            <a:off x="1974850" y="346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ABF10003-2DA1-4225-8D0F-A77174EAC0CD}"/>
              </a:ext>
            </a:extLst>
          </p:cNvPr>
          <p:cNvGraphicFramePr>
            <a:graphicFrameLocks noGrp="1"/>
          </p:cNvGraphicFramePr>
          <p:nvPr>
            <p:extLst>
              <p:ext uri="{D42A27DB-BD31-4B8C-83A1-F6EECF244321}">
                <p14:modId xmlns:p14="http://schemas.microsoft.com/office/powerpoint/2010/main" val="3961494335"/>
              </p:ext>
            </p:extLst>
          </p:nvPr>
        </p:nvGraphicFramePr>
        <p:xfrm>
          <a:off x="304800" y="1371600"/>
          <a:ext cx="8763000" cy="4572001"/>
        </p:xfrm>
        <a:graphic>
          <a:graphicData uri="http://schemas.openxmlformats.org/drawingml/2006/table">
            <a:tbl>
              <a:tblPr firstRow="1" firstCol="1" bandRow="1">
                <a:tableStyleId>{5C22544A-7EE6-4342-B048-85BDC9FD1C3A}</a:tableStyleId>
              </a:tblPr>
              <a:tblGrid>
                <a:gridCol w="532340">
                  <a:extLst>
                    <a:ext uri="{9D8B030D-6E8A-4147-A177-3AD203B41FA5}">
                      <a16:colId xmlns:a16="http://schemas.microsoft.com/office/drawing/2014/main" val="2585803813"/>
                    </a:ext>
                  </a:extLst>
                </a:gridCol>
                <a:gridCol w="657928">
                  <a:extLst>
                    <a:ext uri="{9D8B030D-6E8A-4147-A177-3AD203B41FA5}">
                      <a16:colId xmlns:a16="http://schemas.microsoft.com/office/drawing/2014/main" val="2273935208"/>
                    </a:ext>
                  </a:extLst>
                </a:gridCol>
                <a:gridCol w="2345861">
                  <a:extLst>
                    <a:ext uri="{9D8B030D-6E8A-4147-A177-3AD203B41FA5}">
                      <a16:colId xmlns:a16="http://schemas.microsoft.com/office/drawing/2014/main" val="3547373753"/>
                    </a:ext>
                  </a:extLst>
                </a:gridCol>
                <a:gridCol w="3038464">
                  <a:extLst>
                    <a:ext uri="{9D8B030D-6E8A-4147-A177-3AD203B41FA5}">
                      <a16:colId xmlns:a16="http://schemas.microsoft.com/office/drawing/2014/main" val="3170688050"/>
                    </a:ext>
                  </a:extLst>
                </a:gridCol>
                <a:gridCol w="2188407">
                  <a:extLst>
                    <a:ext uri="{9D8B030D-6E8A-4147-A177-3AD203B41FA5}">
                      <a16:colId xmlns:a16="http://schemas.microsoft.com/office/drawing/2014/main" val="854879703"/>
                    </a:ext>
                  </a:extLst>
                </a:gridCol>
              </a:tblGrid>
              <a:tr h="259685">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Year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Title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Contribution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Tools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extLst>
                  <a:ext uri="{0D108BD9-81ED-4DB2-BD59-A6C34878D82A}">
                    <a16:rowId xmlns:a16="http://schemas.microsoft.com/office/drawing/2014/main" val="4232265207"/>
                  </a:ext>
                </a:extLst>
              </a:tr>
              <a:tr h="1346842">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2013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A DDDAMS-based planning and control framework for surveillance and crowd control via UAVs and UGVs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(1) crowd detection (vision algorithm),</a:t>
                      </a:r>
                    </a:p>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 (2) crowd tracking (filtering), </a:t>
                      </a:r>
                    </a:p>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(3) UAV/UGV motion planning (graph search algorithm)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Own developed simulation framework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extLst>
                  <a:ext uri="{0D108BD9-81ED-4DB2-BD59-A6C34878D82A}">
                    <a16:rowId xmlns:a16="http://schemas.microsoft.com/office/drawing/2014/main" val="3813943346"/>
                  </a:ext>
                </a:extLst>
              </a:tr>
              <a:tr h="1346842">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2015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Crowd detection and localization using a team of cooperative UAV/UGVs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342900" marR="0" lvl="0" indent="-342900" rtl="0">
                        <a:lnSpc>
                          <a:spcPct val="107000"/>
                        </a:lnSpc>
                        <a:spcBef>
                          <a:spcPts val="0"/>
                        </a:spcBef>
                        <a:spcAft>
                          <a:spcPts val="0"/>
                        </a:spcAft>
                        <a:buFont typeface="Calibri" panose="020F0502020204030204" pitchFamily="34" charset="0"/>
                        <a:buChar char="-"/>
                      </a:pPr>
                      <a:r>
                        <a:rPr lang="en-US" sz="1600">
                          <a:effectLst/>
                          <a:latin typeface="Times New Roman" panose="02020603050405020304" pitchFamily="18" charset="0"/>
                          <a:cs typeface="Times New Roman" panose="02020603050405020304" pitchFamily="18" charset="0"/>
                        </a:rPr>
                        <a:t>One UAV multiple UGVs</a:t>
                      </a:r>
                    </a:p>
                    <a:p>
                      <a:pPr marL="342900" marR="0" lvl="0" indent="-342900">
                        <a:lnSpc>
                          <a:spcPct val="107000"/>
                        </a:lnSpc>
                        <a:spcBef>
                          <a:spcPts val="0"/>
                        </a:spcBef>
                        <a:spcAft>
                          <a:spcPts val="0"/>
                        </a:spcAft>
                        <a:buFont typeface="Calibri" panose="020F0502020204030204" pitchFamily="34" charset="0"/>
                        <a:buChar char="-"/>
                      </a:pPr>
                      <a:r>
                        <a:rPr lang="en-US" sz="1600">
                          <a:effectLst/>
                          <a:latin typeface="Times New Roman" panose="02020603050405020304" pitchFamily="18" charset="0"/>
                          <a:cs typeface="Times New Roman" panose="02020603050405020304" pitchFamily="18" charset="0"/>
                        </a:rPr>
                        <a:t>A modified moving object detection algorithm</a:t>
                      </a:r>
                    </a:p>
                    <a:p>
                      <a:pPr marL="342900" marR="0" lvl="0" indent="-342900">
                        <a:lnSpc>
                          <a:spcPct val="107000"/>
                        </a:lnSpc>
                        <a:spcBef>
                          <a:spcPts val="0"/>
                        </a:spcBef>
                        <a:spcAft>
                          <a:spcPts val="0"/>
                        </a:spcAft>
                        <a:buFont typeface="Calibri" panose="020F0502020204030204" pitchFamily="34" charset="0"/>
                        <a:buChar char="-"/>
                      </a:pPr>
                      <a:r>
                        <a:rPr lang="en-US" sz="1600">
                          <a:effectLst/>
                          <a:latin typeface="Times New Roman" panose="02020603050405020304" pitchFamily="18" charset="0"/>
                          <a:cs typeface="Times New Roman" panose="02020603050405020304" pitchFamily="18" charset="0"/>
                        </a:rPr>
                        <a:t>A new collaborative localization method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 Real UAVs custom-build quadrotor helicopter as a UAV, and a 1/16-scale</a:t>
                      </a:r>
                    </a:p>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remote control car as a UGV</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extLst>
                  <a:ext uri="{0D108BD9-81ED-4DB2-BD59-A6C34878D82A}">
                    <a16:rowId xmlns:a16="http://schemas.microsoft.com/office/drawing/2014/main" val="3849269186"/>
                  </a:ext>
                </a:extLst>
              </a:tr>
              <a:tr h="1618632">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2017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UAV-based IoT platform: A crowd surveillance use case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342900" marR="0" lvl="0" indent="-342900" rtl="0">
                        <a:lnSpc>
                          <a:spcPct val="107000"/>
                        </a:lnSpc>
                        <a:spcBef>
                          <a:spcPts val="0"/>
                        </a:spcBef>
                        <a:spcAft>
                          <a:spcPts val="0"/>
                        </a:spcAft>
                        <a:buFont typeface="Calibri" panose="020F0502020204030204" pitchFamily="34" charset="0"/>
                        <a:buChar char="-"/>
                        <a:tabLst>
                          <a:tab pos="46990" algn="l"/>
                        </a:tabLst>
                      </a:pPr>
                      <a:r>
                        <a:rPr lang="en-US" sz="1600" dirty="0">
                          <a:effectLst/>
                          <a:latin typeface="Times New Roman" panose="02020603050405020304" pitchFamily="18" charset="0"/>
                          <a:cs typeface="Times New Roman" panose="02020603050405020304" pitchFamily="18" charset="0"/>
                        </a:rPr>
                        <a:t>Mobile edge computing on UAVs.</a:t>
                      </a:r>
                    </a:p>
                    <a:p>
                      <a:pPr marL="342900" marR="0" lvl="0" indent="-342900">
                        <a:lnSpc>
                          <a:spcPct val="107000"/>
                        </a:lnSpc>
                        <a:spcBef>
                          <a:spcPts val="0"/>
                        </a:spcBef>
                        <a:spcAft>
                          <a:spcPts val="0"/>
                        </a:spcAft>
                        <a:buFont typeface="Calibri" panose="020F0502020204030204" pitchFamily="34" charset="0"/>
                        <a:buChar char="-"/>
                        <a:tabLst>
                          <a:tab pos="46990" algn="l"/>
                        </a:tabLst>
                      </a:pPr>
                      <a:r>
                        <a:rPr lang="en-US" sz="1600" dirty="0">
                          <a:effectLst/>
                          <a:latin typeface="Times New Roman" panose="02020603050405020304" pitchFamily="18" charset="0"/>
                          <a:cs typeface="Times New Roman" panose="02020603050405020304" pitchFamily="18" charset="0"/>
                        </a:rPr>
                        <a:t>Face recognition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tabLst>
                          <a:tab pos="46990" algn="l"/>
                        </a:tabLst>
                      </a:pPr>
                      <a:r>
                        <a:rPr lang="en-US" sz="1600" dirty="0">
                          <a:effectLst/>
                          <a:latin typeface="Times New Roman" panose="02020603050405020304" pitchFamily="18" charset="0"/>
                          <a:cs typeface="Times New Roman" panose="02020603050405020304" pitchFamily="18" charset="0"/>
                        </a:rPr>
                        <a:t>Real </a:t>
                      </a:r>
                      <a:r>
                        <a:rPr lang="en-US" sz="1600" dirty="0" err="1">
                          <a:effectLst/>
                          <a:latin typeface="Times New Roman" panose="02020603050405020304" pitchFamily="18" charset="0"/>
                          <a:cs typeface="Times New Roman" panose="02020603050405020304" pitchFamily="18" charset="0"/>
                        </a:rPr>
                        <a:t>hexacopter</a:t>
                      </a:r>
                      <a:r>
                        <a:rPr lang="en-US" sz="1600" dirty="0">
                          <a:effectLst/>
                          <a:latin typeface="Times New Roman" panose="02020603050405020304" pitchFamily="18" charset="0"/>
                          <a:cs typeface="Times New Roman" panose="02020603050405020304" pitchFamily="18" charset="0"/>
                        </a:rPr>
                        <a:t> equipped with an LTE modem, a high-resolution digital camera, several computing and sensing resources.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extLst>
                  <a:ext uri="{0D108BD9-81ED-4DB2-BD59-A6C34878D82A}">
                    <a16:rowId xmlns:a16="http://schemas.microsoft.com/office/drawing/2014/main" val="1017118721"/>
                  </a:ext>
                </a:extLst>
              </a:tr>
            </a:tbl>
          </a:graphicData>
        </a:graphic>
      </p:graphicFrame>
    </p:spTree>
    <p:extLst>
      <p:ext uri="{BB962C8B-B14F-4D97-AF65-F5344CB8AC3E}">
        <p14:creationId xmlns:p14="http://schemas.microsoft.com/office/powerpoint/2010/main" val="3293741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089"/>
            <a:ext cx="7391400" cy="1143000"/>
          </a:xfrm>
        </p:spPr>
        <p:txBody>
          <a:bodyPr>
            <a:normAutofit/>
          </a:bodyPr>
          <a:lstStyle/>
          <a:p>
            <a:pPr algn="ctr"/>
            <a:r>
              <a:rPr lang="en-US" sz="4400" dirty="0">
                <a:latin typeface="Times New Roman" panose="02020603050405020304" pitchFamily="18" charset="0"/>
                <a:cs typeface="Times New Roman" panose="02020603050405020304" pitchFamily="18" charset="0"/>
              </a:rPr>
              <a:t>Related Work</a:t>
            </a:r>
          </a:p>
        </p:txBody>
      </p:sp>
      <p:sp>
        <p:nvSpPr>
          <p:cNvPr id="5" name="Slide Number Placeholder 4"/>
          <p:cNvSpPr>
            <a:spLocks noGrp="1"/>
          </p:cNvSpPr>
          <p:nvPr>
            <p:ph type="sldNum" sz="quarter" idx="12"/>
          </p:nvPr>
        </p:nvSpPr>
        <p:spPr/>
        <p:txBody>
          <a:bodyPr/>
          <a:lstStyle/>
          <a:p>
            <a:fld id="{5263E90C-44EA-4B82-8AE3-0DA46ECF37DC}" type="slidenum">
              <a:rPr lang="en-US" smtClean="0"/>
              <a:pPr/>
              <a:t>7</a:t>
            </a:fld>
            <a:endParaRPr lang="en-US" dirty="0"/>
          </a:p>
        </p:txBody>
      </p:sp>
      <p:sp>
        <p:nvSpPr>
          <p:cNvPr id="7" name="Rectangle 1">
            <a:extLst>
              <a:ext uri="{FF2B5EF4-FFF2-40B4-BE49-F238E27FC236}">
                <a16:creationId xmlns:a16="http://schemas.microsoft.com/office/drawing/2014/main" id="{FD6926F7-C0E9-4AA8-8693-52785170D7F9}"/>
              </a:ext>
            </a:extLst>
          </p:cNvPr>
          <p:cNvSpPr>
            <a:spLocks noChangeArrowheads="1"/>
          </p:cNvSpPr>
          <p:nvPr/>
        </p:nvSpPr>
        <p:spPr bwMode="auto">
          <a:xfrm>
            <a:off x="1974850" y="3400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E230411-14DA-432D-9AFC-6D995C9B6E5F}"/>
              </a:ext>
            </a:extLst>
          </p:cNvPr>
          <p:cNvSpPr>
            <a:spLocks noChangeArrowheads="1"/>
          </p:cNvSpPr>
          <p:nvPr/>
        </p:nvSpPr>
        <p:spPr bwMode="auto">
          <a:xfrm>
            <a:off x="1974850" y="346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ABF10003-2DA1-4225-8D0F-A77174EAC0CD}"/>
              </a:ext>
            </a:extLst>
          </p:cNvPr>
          <p:cNvGraphicFramePr>
            <a:graphicFrameLocks noGrp="1"/>
          </p:cNvGraphicFramePr>
          <p:nvPr>
            <p:extLst>
              <p:ext uri="{D42A27DB-BD31-4B8C-83A1-F6EECF244321}">
                <p14:modId xmlns:p14="http://schemas.microsoft.com/office/powerpoint/2010/main" val="2015165950"/>
              </p:ext>
            </p:extLst>
          </p:nvPr>
        </p:nvGraphicFramePr>
        <p:xfrm>
          <a:off x="0" y="1371600"/>
          <a:ext cx="9067800" cy="5114001"/>
        </p:xfrm>
        <a:graphic>
          <a:graphicData uri="http://schemas.openxmlformats.org/drawingml/2006/table">
            <a:tbl>
              <a:tblPr firstRow="1" firstCol="1" bandRow="1">
                <a:tableStyleId>{5C22544A-7EE6-4342-B048-85BDC9FD1C3A}</a:tableStyleId>
              </a:tblPr>
              <a:tblGrid>
                <a:gridCol w="550856">
                  <a:extLst>
                    <a:ext uri="{9D8B030D-6E8A-4147-A177-3AD203B41FA5}">
                      <a16:colId xmlns:a16="http://schemas.microsoft.com/office/drawing/2014/main" val="2585803813"/>
                    </a:ext>
                  </a:extLst>
                </a:gridCol>
                <a:gridCol w="680812">
                  <a:extLst>
                    <a:ext uri="{9D8B030D-6E8A-4147-A177-3AD203B41FA5}">
                      <a16:colId xmlns:a16="http://schemas.microsoft.com/office/drawing/2014/main" val="2273935208"/>
                    </a:ext>
                  </a:extLst>
                </a:gridCol>
                <a:gridCol w="2427456">
                  <a:extLst>
                    <a:ext uri="{9D8B030D-6E8A-4147-A177-3AD203B41FA5}">
                      <a16:colId xmlns:a16="http://schemas.microsoft.com/office/drawing/2014/main" val="3547373753"/>
                    </a:ext>
                  </a:extLst>
                </a:gridCol>
                <a:gridCol w="3144150">
                  <a:extLst>
                    <a:ext uri="{9D8B030D-6E8A-4147-A177-3AD203B41FA5}">
                      <a16:colId xmlns:a16="http://schemas.microsoft.com/office/drawing/2014/main" val="3170688050"/>
                    </a:ext>
                  </a:extLst>
                </a:gridCol>
                <a:gridCol w="2264526">
                  <a:extLst>
                    <a:ext uri="{9D8B030D-6E8A-4147-A177-3AD203B41FA5}">
                      <a16:colId xmlns:a16="http://schemas.microsoft.com/office/drawing/2014/main" val="854879703"/>
                    </a:ext>
                  </a:extLst>
                </a:gridCol>
              </a:tblGrid>
              <a:tr h="109932">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Year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Title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Contribution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Tools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extLst>
                  <a:ext uri="{0D108BD9-81ED-4DB2-BD59-A6C34878D82A}">
                    <a16:rowId xmlns:a16="http://schemas.microsoft.com/office/drawing/2014/main" val="4232265207"/>
                  </a:ext>
                </a:extLst>
              </a:tr>
              <a:tr h="1272095">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2018</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When mobile crowd sensing meets UAV: Energy-efficient task assignment and route planning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342900" marR="0" lvl="0" indent="-342900" rtl="0">
                        <a:lnSpc>
                          <a:spcPct val="107000"/>
                        </a:lnSpc>
                        <a:spcBef>
                          <a:spcPts val="0"/>
                        </a:spcBef>
                        <a:spcAft>
                          <a:spcPts val="0"/>
                        </a:spcAft>
                        <a:buFont typeface="Calibri" panose="020F0502020204030204" pitchFamily="34" charset="0"/>
                        <a:buChar char="-"/>
                        <a:tabLst>
                          <a:tab pos="46990" algn="l"/>
                        </a:tabLst>
                      </a:pPr>
                      <a:r>
                        <a:rPr lang="en-US" sz="1600" dirty="0">
                          <a:effectLst/>
                          <a:latin typeface="Times New Roman" panose="02020603050405020304" pitchFamily="18" charset="0"/>
                          <a:cs typeface="Times New Roman" panose="02020603050405020304" pitchFamily="18" charset="0"/>
                        </a:rPr>
                        <a:t>Task assignment</a:t>
                      </a:r>
                    </a:p>
                    <a:p>
                      <a:pPr marL="342900" marR="0" lvl="0" indent="-342900">
                        <a:lnSpc>
                          <a:spcPct val="107000"/>
                        </a:lnSpc>
                        <a:spcBef>
                          <a:spcPts val="0"/>
                        </a:spcBef>
                        <a:spcAft>
                          <a:spcPts val="0"/>
                        </a:spcAft>
                        <a:buFont typeface="Calibri" panose="020F0502020204030204" pitchFamily="34" charset="0"/>
                        <a:buChar char="-"/>
                        <a:tabLst>
                          <a:tab pos="46990" algn="l"/>
                        </a:tabLst>
                      </a:pPr>
                      <a:r>
                        <a:rPr lang="en-US" sz="1600" dirty="0">
                          <a:effectLst/>
                          <a:latin typeface="Times New Roman" panose="02020603050405020304" pitchFamily="18" charset="0"/>
                          <a:cs typeface="Times New Roman" panose="02020603050405020304" pitchFamily="18" charset="0"/>
                        </a:rPr>
                        <a:t>Route planning for UAVs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342900" marR="0" lvl="0" indent="-342900" rtl="0">
                        <a:lnSpc>
                          <a:spcPct val="107000"/>
                        </a:lnSpc>
                        <a:spcBef>
                          <a:spcPts val="0"/>
                        </a:spcBef>
                        <a:spcAft>
                          <a:spcPts val="0"/>
                        </a:spcAft>
                        <a:buFont typeface="Calibri" panose="020F0502020204030204" pitchFamily="34" charset="0"/>
                        <a:buChar char="-"/>
                        <a:tabLst>
                          <a:tab pos="46990" algn="l"/>
                        </a:tabLst>
                      </a:pPr>
                      <a:r>
                        <a:rPr lang="en-US" sz="1600" dirty="0">
                          <a:effectLst/>
                          <a:latin typeface="Times New Roman" panose="02020603050405020304" pitchFamily="18" charset="0"/>
                          <a:cs typeface="Times New Roman" panose="02020603050405020304" pitchFamily="18" charset="0"/>
                        </a:rPr>
                        <a:t>Dynamic programming</a:t>
                      </a:r>
                    </a:p>
                    <a:p>
                      <a:pPr marL="342900" marR="0" lvl="0" indent="-342900">
                        <a:lnSpc>
                          <a:spcPct val="107000"/>
                        </a:lnSpc>
                        <a:spcBef>
                          <a:spcPts val="0"/>
                        </a:spcBef>
                        <a:spcAft>
                          <a:spcPts val="0"/>
                        </a:spcAft>
                        <a:buFont typeface="Calibri" panose="020F0502020204030204" pitchFamily="34" charset="0"/>
                        <a:buChar char="-"/>
                        <a:tabLst>
                          <a:tab pos="46990" algn="l"/>
                        </a:tabLst>
                      </a:pPr>
                      <a:r>
                        <a:rPr lang="en-US" sz="1600" dirty="0">
                          <a:effectLst/>
                          <a:latin typeface="Times New Roman" panose="02020603050405020304" pitchFamily="18" charset="0"/>
                          <a:cs typeface="Times New Roman" panose="02020603050405020304" pitchFamily="18" charset="0"/>
                        </a:rPr>
                        <a:t>Simulation of numerical model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extLst>
                  <a:ext uri="{0D108BD9-81ED-4DB2-BD59-A6C34878D82A}">
                    <a16:rowId xmlns:a16="http://schemas.microsoft.com/office/drawing/2014/main" val="2982422671"/>
                  </a:ext>
                </a:extLst>
              </a:tr>
              <a:tr h="1528791">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2019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Multi-UAV based crowd monitoring system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Monitor group of moving walking individuals</a:t>
                      </a:r>
                    </a:p>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Assign a UAV for each individual.</a:t>
                      </a:r>
                    </a:p>
                    <a:p>
                      <a:pPr marL="0" marR="0">
                        <a:lnSpc>
                          <a:spcPct val="107000"/>
                        </a:lnSpc>
                        <a:spcBef>
                          <a:spcPts val="0"/>
                        </a:spcBef>
                        <a:spcAft>
                          <a:spcPts val="0"/>
                        </a:spcAft>
                        <a:tabLst>
                          <a:tab pos="46990" algn="l"/>
                        </a:tabLs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Own developed simulator that can mimic the behavior of the 3DR Iris+ quadcopter and individuals’ movement.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extLst>
                  <a:ext uri="{0D108BD9-81ED-4DB2-BD59-A6C34878D82A}">
                    <a16:rowId xmlns:a16="http://schemas.microsoft.com/office/drawing/2014/main" val="250877916"/>
                  </a:ext>
                </a:extLst>
              </a:tr>
              <a:tr h="2042183">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2019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UAV-GCS Centralized Data-Oriented Communication Architecture for Crowd Surveillance Applications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tabLst>
                          <a:tab pos="46990" algn="l"/>
                        </a:tabLst>
                      </a:pPr>
                      <a:r>
                        <a:rPr lang="en-US" sz="1600" dirty="0">
                          <a:effectLst/>
                          <a:latin typeface="Times New Roman" panose="02020603050405020304" pitchFamily="18" charset="0"/>
                          <a:cs typeface="Times New Roman" panose="02020603050405020304" pitchFamily="18" charset="0"/>
                        </a:rPr>
                        <a:t>Propose data-oriented communication architecture:</a:t>
                      </a:r>
                    </a:p>
                    <a:p>
                      <a:pPr marL="0" marR="0">
                        <a:lnSpc>
                          <a:spcPct val="107000"/>
                        </a:lnSpc>
                        <a:spcBef>
                          <a:spcPts val="0"/>
                        </a:spcBef>
                        <a:spcAft>
                          <a:spcPts val="0"/>
                        </a:spcAft>
                        <a:tabLst>
                          <a:tab pos="46990" algn="l"/>
                        </a:tabLst>
                      </a:pPr>
                      <a:r>
                        <a:rPr lang="en-US" sz="1600" dirty="0">
                          <a:effectLst/>
                          <a:latin typeface="Times New Roman" panose="02020603050405020304" pitchFamily="18" charset="0"/>
                          <a:cs typeface="Times New Roman" panose="02020603050405020304" pitchFamily="18" charset="0"/>
                        </a:rPr>
                        <a:t>Multi-UAV coordination</a:t>
                      </a:r>
                    </a:p>
                    <a:p>
                      <a:pPr marL="0" marR="0">
                        <a:lnSpc>
                          <a:spcPct val="107000"/>
                        </a:lnSpc>
                        <a:spcBef>
                          <a:spcPts val="0"/>
                        </a:spcBef>
                        <a:spcAft>
                          <a:spcPts val="0"/>
                        </a:spcAft>
                        <a:tabLst>
                          <a:tab pos="46990" algn="l"/>
                        </a:tabLst>
                      </a:pPr>
                      <a:r>
                        <a:rPr lang="en-US" sz="1600" dirty="0">
                          <a:effectLst/>
                          <a:latin typeface="Times New Roman" panose="02020603050405020304" pitchFamily="18" charset="0"/>
                          <a:cs typeface="Times New Roman" panose="02020603050405020304" pitchFamily="18" charset="0"/>
                        </a:rPr>
                        <a:t>Efficient bandwidth sharing according to data priority and urgency </a:t>
                      </a:r>
                    </a:p>
                    <a:p>
                      <a:pPr marL="0" marR="0">
                        <a:lnSpc>
                          <a:spcPct val="107000"/>
                        </a:lnSpc>
                        <a:spcBef>
                          <a:spcPts val="0"/>
                        </a:spcBef>
                        <a:spcAft>
                          <a:spcPts val="0"/>
                        </a:spcAft>
                        <a:tabLst>
                          <a:tab pos="46990" algn="l"/>
                        </a:tabLst>
                      </a:pPr>
                      <a:r>
                        <a:rPr lang="en-US" sz="1600" dirty="0">
                          <a:effectLst/>
                          <a:latin typeface="Times New Roman" panose="02020603050405020304" pitchFamily="18" charset="0"/>
                          <a:cs typeface="Times New Roman" panose="02020603050405020304" pitchFamily="18" charset="0"/>
                        </a:rPr>
                        <a:t>Avoiding useless transmission of the same data by multiple UAVs.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tc>
                  <a:txBody>
                    <a:bodyPr/>
                    <a:lstStyle/>
                    <a:p>
                      <a:pPr marL="0" marR="0">
                        <a:lnSpc>
                          <a:spcPct val="107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Matlab</a:t>
                      </a:r>
                      <a:r>
                        <a:rPr lang="en-US" sz="1600" dirty="0">
                          <a:effectLst/>
                          <a:latin typeface="Times New Roman" panose="02020603050405020304" pitchFamily="18" charset="0"/>
                          <a:cs typeface="Times New Roman" panose="02020603050405020304" pitchFamily="18" charset="0"/>
                        </a:rPr>
                        <a:t> / Simulink</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749" marR="39749" marT="0" marB="0"/>
                </a:tc>
                <a:extLst>
                  <a:ext uri="{0D108BD9-81ED-4DB2-BD59-A6C34878D82A}">
                    <a16:rowId xmlns:a16="http://schemas.microsoft.com/office/drawing/2014/main" val="1521687652"/>
                  </a:ext>
                </a:extLst>
              </a:tr>
            </a:tbl>
          </a:graphicData>
        </a:graphic>
      </p:graphicFrame>
    </p:spTree>
    <p:extLst>
      <p:ext uri="{BB962C8B-B14F-4D97-AF65-F5344CB8AC3E}">
        <p14:creationId xmlns:p14="http://schemas.microsoft.com/office/powerpoint/2010/main" val="4245154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089"/>
            <a:ext cx="7391400" cy="1143000"/>
          </a:xfrm>
        </p:spPr>
        <p:txBody>
          <a:bodyPr>
            <a:normAutofit/>
          </a:bodyPr>
          <a:lstStyle/>
          <a:p>
            <a:pPr algn="ctr"/>
            <a:r>
              <a:rPr lang="en-US" sz="4400" dirty="0">
                <a:latin typeface="Times New Roman" panose="02020603050405020304" pitchFamily="18" charset="0"/>
                <a:cs typeface="Times New Roman" panose="02020603050405020304" pitchFamily="18" charset="0"/>
              </a:rPr>
              <a:t>System Design</a:t>
            </a:r>
          </a:p>
        </p:txBody>
      </p:sp>
      <p:sp>
        <p:nvSpPr>
          <p:cNvPr id="5" name="Slide Number Placeholder 4"/>
          <p:cNvSpPr>
            <a:spLocks noGrp="1"/>
          </p:cNvSpPr>
          <p:nvPr>
            <p:ph type="sldNum" sz="quarter" idx="12"/>
          </p:nvPr>
        </p:nvSpPr>
        <p:spPr/>
        <p:txBody>
          <a:bodyPr/>
          <a:lstStyle/>
          <a:p>
            <a:fld id="{5263E90C-44EA-4B82-8AE3-0DA46ECF37DC}" type="slidenum">
              <a:rPr lang="en-US" smtClean="0"/>
              <a:pPr/>
              <a:t>8</a:t>
            </a:fld>
            <a:endParaRPr lang="en-US" dirty="0"/>
          </a:p>
        </p:txBody>
      </p:sp>
      <p:sp>
        <p:nvSpPr>
          <p:cNvPr id="7" name="Rectangle 1">
            <a:extLst>
              <a:ext uri="{FF2B5EF4-FFF2-40B4-BE49-F238E27FC236}">
                <a16:creationId xmlns:a16="http://schemas.microsoft.com/office/drawing/2014/main" id="{FD6926F7-C0E9-4AA8-8693-52785170D7F9}"/>
              </a:ext>
            </a:extLst>
          </p:cNvPr>
          <p:cNvSpPr>
            <a:spLocks noChangeArrowheads="1"/>
          </p:cNvSpPr>
          <p:nvPr/>
        </p:nvSpPr>
        <p:spPr bwMode="auto">
          <a:xfrm>
            <a:off x="1974850" y="3400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E230411-14DA-432D-9AFC-6D995C9B6E5F}"/>
              </a:ext>
            </a:extLst>
          </p:cNvPr>
          <p:cNvSpPr>
            <a:spLocks noChangeArrowheads="1"/>
          </p:cNvSpPr>
          <p:nvPr/>
        </p:nvSpPr>
        <p:spPr bwMode="auto">
          <a:xfrm>
            <a:off x="1974850" y="346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A27D724-B6C0-4E2A-9721-96C884DA2D3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27567" y="1371303"/>
            <a:ext cx="4888865" cy="5067935"/>
          </a:xfrm>
          <a:prstGeom prst="rect">
            <a:avLst/>
          </a:prstGeom>
          <a:noFill/>
          <a:ln>
            <a:noFill/>
          </a:ln>
        </p:spPr>
      </p:pic>
    </p:spTree>
    <p:extLst>
      <p:ext uri="{BB962C8B-B14F-4D97-AF65-F5344CB8AC3E}">
        <p14:creationId xmlns:p14="http://schemas.microsoft.com/office/powerpoint/2010/main" val="1166055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089"/>
            <a:ext cx="7391400" cy="1143000"/>
          </a:xfrm>
        </p:spPr>
        <p:txBody>
          <a:bodyPr>
            <a:normAutofit/>
          </a:bodyPr>
          <a:lstStyle/>
          <a:p>
            <a:pPr algn="ctr"/>
            <a:r>
              <a:rPr lang="en-US" sz="4400" dirty="0">
                <a:latin typeface="Times New Roman" panose="02020603050405020304" pitchFamily="18" charset="0"/>
                <a:cs typeface="Times New Roman" panose="02020603050405020304" pitchFamily="18" charset="0"/>
              </a:rPr>
              <a:t>Implementation Tools</a:t>
            </a:r>
          </a:p>
        </p:txBody>
      </p:sp>
      <p:sp>
        <p:nvSpPr>
          <p:cNvPr id="5" name="Slide Number Placeholder 4"/>
          <p:cNvSpPr>
            <a:spLocks noGrp="1"/>
          </p:cNvSpPr>
          <p:nvPr>
            <p:ph type="sldNum" sz="quarter" idx="12"/>
          </p:nvPr>
        </p:nvSpPr>
        <p:spPr/>
        <p:txBody>
          <a:bodyPr/>
          <a:lstStyle/>
          <a:p>
            <a:fld id="{5263E90C-44EA-4B82-8AE3-0DA46ECF37DC}" type="slidenum">
              <a:rPr lang="en-US" smtClean="0"/>
              <a:pPr/>
              <a:t>9</a:t>
            </a:fld>
            <a:endParaRPr lang="en-US" dirty="0"/>
          </a:p>
        </p:txBody>
      </p:sp>
      <p:sp>
        <p:nvSpPr>
          <p:cNvPr id="7" name="Rectangle 1">
            <a:extLst>
              <a:ext uri="{FF2B5EF4-FFF2-40B4-BE49-F238E27FC236}">
                <a16:creationId xmlns:a16="http://schemas.microsoft.com/office/drawing/2014/main" id="{FD6926F7-C0E9-4AA8-8693-52785170D7F9}"/>
              </a:ext>
            </a:extLst>
          </p:cNvPr>
          <p:cNvSpPr>
            <a:spLocks noChangeArrowheads="1"/>
          </p:cNvSpPr>
          <p:nvPr/>
        </p:nvSpPr>
        <p:spPr bwMode="auto">
          <a:xfrm>
            <a:off x="1974850" y="3400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0E230411-14DA-432D-9AFC-6D995C9B6E5F}"/>
              </a:ext>
            </a:extLst>
          </p:cNvPr>
          <p:cNvSpPr>
            <a:spLocks noChangeArrowheads="1"/>
          </p:cNvSpPr>
          <p:nvPr/>
        </p:nvSpPr>
        <p:spPr bwMode="auto">
          <a:xfrm>
            <a:off x="1974850" y="3460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E5C59E4C-48E1-48D1-8ADD-08BF0F0DFED0}"/>
              </a:ext>
            </a:extLst>
          </p:cNvPr>
          <p:cNvSpPr txBox="1"/>
          <p:nvPr/>
        </p:nvSpPr>
        <p:spPr>
          <a:xfrm>
            <a:off x="533400" y="1371607"/>
            <a:ext cx="8001000" cy="3022366"/>
          </a:xfrm>
          <a:prstGeom prst="rect">
            <a:avLst/>
          </a:prstGeom>
          <a:noFill/>
        </p:spPr>
        <p:txBody>
          <a:bodyPr wrap="square">
            <a:spAutoFit/>
          </a:bodyPr>
          <a:lstStyle/>
          <a:p>
            <a:pPr marR="0" lvl="1" indent="-457200">
              <a:lnSpc>
                <a:spcPct val="80000"/>
              </a:lnSpc>
              <a:spcBef>
                <a:spcPct val="20000"/>
              </a:spcBef>
              <a:spcAft>
                <a:spcPts val="0"/>
              </a:spcAft>
              <a:buClr>
                <a:srgbClr val="008000"/>
              </a:buClr>
              <a:buFont typeface="Wingdings" pitchFamily="2" charset="2"/>
              <a:buChar char="v"/>
            </a:pPr>
            <a:r>
              <a:rPr lang="en-US" sz="2800" dirty="0">
                <a:solidFill>
                  <a:srgbClr val="242021"/>
                </a:solidFill>
                <a:latin typeface="TimesNewRoman"/>
              </a:rPr>
              <a:t>Simulation Environment: </a:t>
            </a:r>
            <a:r>
              <a:rPr lang="en-US" sz="2800" dirty="0">
                <a:solidFill>
                  <a:schemeClr val="accent1"/>
                </a:solidFill>
                <a:latin typeface="TimesNewRoman"/>
              </a:rPr>
              <a:t>Gazebo</a:t>
            </a:r>
            <a:r>
              <a:rPr lang="en-US" sz="2800" dirty="0">
                <a:solidFill>
                  <a:srgbClr val="242021"/>
                </a:solidFill>
                <a:latin typeface="TimesNewRoman"/>
              </a:rPr>
              <a:t> simulation is used to build the simulation environment. </a:t>
            </a:r>
          </a:p>
          <a:p>
            <a:pPr marR="0" lvl="1" indent="-457200">
              <a:lnSpc>
                <a:spcPct val="80000"/>
              </a:lnSpc>
              <a:spcBef>
                <a:spcPct val="20000"/>
              </a:spcBef>
              <a:spcAft>
                <a:spcPts val="0"/>
              </a:spcAft>
              <a:buClr>
                <a:srgbClr val="008000"/>
              </a:buClr>
              <a:buFont typeface="Wingdings" pitchFamily="2" charset="2"/>
              <a:buChar char="v"/>
            </a:pPr>
            <a:r>
              <a:rPr lang="en-US" sz="2800" dirty="0">
                <a:solidFill>
                  <a:srgbClr val="242021"/>
                </a:solidFill>
                <a:latin typeface="TimesNewRoman"/>
              </a:rPr>
              <a:t>UGV Robot: </a:t>
            </a:r>
            <a:r>
              <a:rPr lang="en-US" sz="2800" dirty="0">
                <a:solidFill>
                  <a:schemeClr val="accent1"/>
                </a:solidFill>
                <a:latin typeface="TimesNewRoman"/>
              </a:rPr>
              <a:t>TurtleBot3</a:t>
            </a:r>
            <a:r>
              <a:rPr lang="en-US" sz="2800" dirty="0">
                <a:solidFill>
                  <a:srgbClr val="242021"/>
                </a:solidFill>
                <a:latin typeface="TimesNewRoman"/>
              </a:rPr>
              <a:t> is used to simulate the ground robots since it is compatible with Gazebo and it has many built-in sensors that can be used in the path planning and navigation.</a:t>
            </a:r>
          </a:p>
          <a:p>
            <a:pPr lvl="1" indent="-457200">
              <a:lnSpc>
                <a:spcPct val="80000"/>
              </a:lnSpc>
              <a:spcBef>
                <a:spcPct val="20000"/>
              </a:spcBef>
              <a:buClr>
                <a:srgbClr val="008000"/>
              </a:buClr>
              <a:buFont typeface="Wingdings" pitchFamily="2" charset="2"/>
              <a:buChar char="v"/>
            </a:pPr>
            <a:r>
              <a:rPr lang="en-US" sz="2800" dirty="0">
                <a:solidFill>
                  <a:srgbClr val="242021"/>
                </a:solidFill>
                <a:latin typeface="TimesNewRoman"/>
              </a:rPr>
              <a:t>UAV Robot: </a:t>
            </a:r>
            <a:r>
              <a:rPr lang="en-US" sz="2800" dirty="0">
                <a:solidFill>
                  <a:schemeClr val="accent1"/>
                </a:solidFill>
                <a:latin typeface="TimesNewRoman"/>
              </a:rPr>
              <a:t>Hector Quadrotor </a:t>
            </a:r>
            <a:r>
              <a:rPr lang="en-US" sz="2800" dirty="0">
                <a:solidFill>
                  <a:srgbClr val="242021"/>
                </a:solidFill>
                <a:latin typeface="TimesNewRoman"/>
              </a:rPr>
              <a:t>is used to simulate the UAV. </a:t>
            </a:r>
          </a:p>
        </p:txBody>
      </p:sp>
    </p:spTree>
    <p:extLst>
      <p:ext uri="{BB962C8B-B14F-4D97-AF65-F5344CB8AC3E}">
        <p14:creationId xmlns:p14="http://schemas.microsoft.com/office/powerpoint/2010/main" val="23416428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Retrospect">
  <a:themeElements>
    <a:clrScheme name="Custom 1">
      <a:dk1>
        <a:sysClr val="windowText" lastClr="000000"/>
      </a:dk1>
      <a:lt1>
        <a:sysClr val="window" lastClr="FFFFFF"/>
      </a:lt1>
      <a:dk2>
        <a:srgbClr val="455F51"/>
      </a:dk2>
      <a:lt2>
        <a:srgbClr val="E3DED1"/>
      </a:lt2>
      <a:accent1>
        <a:srgbClr val="50771B"/>
      </a:accent1>
      <a:accent2>
        <a:srgbClr val="008000"/>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1358</Words>
  <Application>Microsoft Office PowerPoint</Application>
  <PresentationFormat>On-screen Show (4:3)</PresentationFormat>
  <Paragraphs>247</Paragraphs>
  <Slides>24</Slides>
  <Notes>10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Consolas</vt:lpstr>
      <vt:lpstr>Segoe UI</vt:lpstr>
      <vt:lpstr>Times New Roman</vt:lpstr>
      <vt:lpstr>TimesNewRoman</vt:lpstr>
      <vt:lpstr>Wingdings</vt:lpstr>
      <vt:lpstr>Retrospect</vt:lpstr>
      <vt:lpstr>PowerPoint Presentation</vt:lpstr>
      <vt:lpstr>Outline</vt:lpstr>
      <vt:lpstr>Introduction</vt:lpstr>
      <vt:lpstr>Problem Statement</vt:lpstr>
      <vt:lpstr>Proposed Solution</vt:lpstr>
      <vt:lpstr>Related Work</vt:lpstr>
      <vt:lpstr>Related Work</vt:lpstr>
      <vt:lpstr>System Design</vt:lpstr>
      <vt:lpstr>Implementation Tools</vt:lpstr>
      <vt:lpstr>Crowd Detection</vt:lpstr>
      <vt:lpstr>Solution</vt:lpstr>
      <vt:lpstr>PowerPoint Presentation</vt:lpstr>
      <vt:lpstr>PowerPoint Presentation</vt:lpstr>
      <vt:lpstr>PowerPoint Presentation</vt:lpstr>
      <vt:lpstr>PowerPoint Presentation</vt:lpstr>
      <vt:lpstr>PowerPoint Presentation</vt:lpstr>
      <vt:lpstr>PowerPoint Presentation</vt:lpstr>
      <vt:lpstr>EXE File</vt:lpstr>
      <vt:lpstr>ROS Nodes</vt:lpstr>
      <vt:lpstr>Demo</vt:lpstr>
      <vt:lpstr>Conclusion and Future work</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Yousef Ali</dc:creator>
  <cp:lastModifiedBy>Yousef Ali</cp:lastModifiedBy>
  <cp:revision>39</cp:revision>
  <dcterms:created xsi:type="dcterms:W3CDTF">2020-11-10T14:28:40Z</dcterms:created>
  <dcterms:modified xsi:type="dcterms:W3CDTF">2020-12-26T16:04:05Z</dcterms:modified>
</cp:coreProperties>
</file>